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sldIdLst>
    <p:sldId id="287" r:id="rId5"/>
    <p:sldId id="292" r:id="rId6"/>
    <p:sldId id="256" r:id="rId7"/>
    <p:sldId id="282" r:id="rId8"/>
    <p:sldId id="269" r:id="rId9"/>
    <p:sldId id="271" r:id="rId10"/>
    <p:sldId id="302" r:id="rId11"/>
    <p:sldId id="301" r:id="rId12"/>
    <p:sldId id="303" r:id="rId13"/>
    <p:sldId id="334" r:id="rId14"/>
    <p:sldId id="296" r:id="rId15"/>
    <p:sldId id="339" r:id="rId16"/>
    <p:sldId id="337" r:id="rId17"/>
    <p:sldId id="338" r:id="rId18"/>
    <p:sldId id="387" r:id="rId19"/>
    <p:sldId id="389" r:id="rId20"/>
    <p:sldId id="388" r:id="rId21"/>
    <p:sldId id="298" r:id="rId22"/>
    <p:sldId id="392" r:id="rId23"/>
    <p:sldId id="394" r:id="rId24"/>
    <p:sldId id="330" r:id="rId25"/>
    <p:sldId id="333" r:id="rId26"/>
    <p:sldId id="396" r:id="rId27"/>
    <p:sldId id="395" r:id="rId28"/>
    <p:sldId id="3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03B"/>
    <a:srgbClr val="418FDE"/>
    <a:srgbClr val="326699"/>
    <a:srgbClr val="C5B7CB"/>
    <a:srgbClr val="D8C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956"/>
    <p:restoredTop sz="95638"/>
  </p:normalViewPr>
  <p:slideViewPr>
    <p:cSldViewPr snapToGrid="0" snapToObjects="1">
      <p:cViewPr varScale="1">
        <p:scale>
          <a:sx n="54" d="100"/>
          <a:sy n="54" d="100"/>
        </p:scale>
        <p:origin x="23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9091E-4AEA-4216-B4B6-FD9748969B1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D517AF8-5913-49EC-A675-B801DA1CA422}">
      <dgm:prSet custT="1"/>
      <dgm:spPr/>
      <dgm:t>
        <a:bodyPr/>
        <a:lstStyle/>
        <a:p>
          <a:r>
            <a:rPr lang="en-GB" sz="3200" dirty="0"/>
            <a:t>Was this debate difficult?</a:t>
          </a:r>
          <a:endParaRPr lang="en-US" sz="3200" dirty="0"/>
        </a:p>
      </dgm:t>
    </dgm:pt>
    <dgm:pt modelId="{7A227843-13A4-4509-90AD-76845EDBC8C2}" type="parTrans" cxnId="{86D872D7-10BE-4B9D-BEB8-330A9D9B8483}">
      <dgm:prSet/>
      <dgm:spPr/>
      <dgm:t>
        <a:bodyPr/>
        <a:lstStyle/>
        <a:p>
          <a:endParaRPr lang="en-US"/>
        </a:p>
      </dgm:t>
    </dgm:pt>
    <dgm:pt modelId="{45381B1C-7415-4C4F-96C6-75A924C8A6AF}" type="sibTrans" cxnId="{86D872D7-10BE-4B9D-BEB8-330A9D9B8483}">
      <dgm:prSet/>
      <dgm:spPr/>
      <dgm:t>
        <a:bodyPr/>
        <a:lstStyle/>
        <a:p>
          <a:endParaRPr lang="en-US"/>
        </a:p>
      </dgm:t>
    </dgm:pt>
    <dgm:pt modelId="{53F3DE24-BB1A-4ED1-BC99-9C3D699BA317}">
      <dgm:prSet custT="1"/>
      <dgm:spPr/>
      <dgm:t>
        <a:bodyPr/>
        <a:lstStyle/>
        <a:p>
          <a:r>
            <a:rPr lang="en-GB" sz="3200" dirty="0"/>
            <a:t>Did both sides have anything in common?</a:t>
          </a:r>
          <a:endParaRPr lang="en-US" sz="3200" dirty="0"/>
        </a:p>
      </dgm:t>
    </dgm:pt>
    <dgm:pt modelId="{604D936A-3B6E-4466-8E72-B1DA48552AAD}" type="parTrans" cxnId="{FA1F5174-2687-489C-8647-0079365550DA}">
      <dgm:prSet/>
      <dgm:spPr/>
      <dgm:t>
        <a:bodyPr/>
        <a:lstStyle/>
        <a:p>
          <a:endParaRPr lang="en-US"/>
        </a:p>
      </dgm:t>
    </dgm:pt>
    <dgm:pt modelId="{B0350C6E-89F3-414E-8C11-0206A01EF6FB}" type="sibTrans" cxnId="{FA1F5174-2687-489C-8647-0079365550DA}">
      <dgm:prSet/>
      <dgm:spPr/>
      <dgm:t>
        <a:bodyPr/>
        <a:lstStyle/>
        <a:p>
          <a:endParaRPr lang="en-US"/>
        </a:p>
      </dgm:t>
    </dgm:pt>
    <dgm:pt modelId="{E40039E0-3E07-404A-B318-11ADE5BFB6B3}" type="pres">
      <dgm:prSet presAssocID="{8DC9091E-4AEA-4216-B4B6-FD9748969B15}" presName="root" presStyleCnt="0">
        <dgm:presLayoutVars>
          <dgm:dir/>
          <dgm:resizeHandles val="exact"/>
        </dgm:presLayoutVars>
      </dgm:prSet>
      <dgm:spPr/>
    </dgm:pt>
    <dgm:pt modelId="{AF1686F9-B22A-49E4-90EF-6F0C74B003AB}" type="pres">
      <dgm:prSet presAssocID="{7D517AF8-5913-49EC-A675-B801DA1CA422}" presName="compNode" presStyleCnt="0"/>
      <dgm:spPr/>
    </dgm:pt>
    <dgm:pt modelId="{D22B713E-0C60-4371-994D-E88589FD118A}" type="pres">
      <dgm:prSet presAssocID="{7D517AF8-5913-49EC-A675-B801DA1CA42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7F32D151-2192-42C1-AB4E-9C65B2F9583B}" type="pres">
      <dgm:prSet presAssocID="{7D517AF8-5913-49EC-A675-B801DA1CA422}" presName="spaceRect" presStyleCnt="0"/>
      <dgm:spPr/>
    </dgm:pt>
    <dgm:pt modelId="{08722683-2794-444B-8660-CD089FDD42F1}" type="pres">
      <dgm:prSet presAssocID="{7D517AF8-5913-49EC-A675-B801DA1CA422}" presName="textRect" presStyleLbl="revTx" presStyleIdx="0" presStyleCnt="2">
        <dgm:presLayoutVars>
          <dgm:chMax val="1"/>
          <dgm:chPref val="1"/>
        </dgm:presLayoutVars>
      </dgm:prSet>
      <dgm:spPr/>
    </dgm:pt>
    <dgm:pt modelId="{0A5E7011-B95B-497D-8AC4-644ABCCF9959}" type="pres">
      <dgm:prSet presAssocID="{45381B1C-7415-4C4F-96C6-75A924C8A6AF}" presName="sibTrans" presStyleCnt="0"/>
      <dgm:spPr/>
    </dgm:pt>
    <dgm:pt modelId="{4FFE4DFE-DB4B-43E5-83B1-34E075985359}" type="pres">
      <dgm:prSet presAssocID="{53F3DE24-BB1A-4ED1-BC99-9C3D699BA317}" presName="compNode" presStyleCnt="0"/>
      <dgm:spPr/>
    </dgm:pt>
    <dgm:pt modelId="{2AC5EDE7-A5AD-4717-AB41-455E9008194E}" type="pres">
      <dgm:prSet presAssocID="{53F3DE24-BB1A-4ED1-BC99-9C3D699BA31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2E95234-E7AE-4727-8044-23D04798E15B}" type="pres">
      <dgm:prSet presAssocID="{53F3DE24-BB1A-4ED1-BC99-9C3D699BA317}" presName="spaceRect" presStyleCnt="0"/>
      <dgm:spPr/>
    </dgm:pt>
    <dgm:pt modelId="{D574FE2C-CC04-48B7-9788-E0A0E140A626}" type="pres">
      <dgm:prSet presAssocID="{53F3DE24-BB1A-4ED1-BC99-9C3D699BA31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ABAC570-94B2-4860-9E68-151DAD521588}" type="presOf" srcId="{53F3DE24-BB1A-4ED1-BC99-9C3D699BA317}" destId="{D574FE2C-CC04-48B7-9788-E0A0E140A626}" srcOrd="0" destOrd="0" presId="urn:microsoft.com/office/officeart/2018/2/layout/IconLabelList"/>
    <dgm:cxn modelId="{FA1F5174-2687-489C-8647-0079365550DA}" srcId="{8DC9091E-4AEA-4216-B4B6-FD9748969B15}" destId="{53F3DE24-BB1A-4ED1-BC99-9C3D699BA317}" srcOrd="1" destOrd="0" parTransId="{604D936A-3B6E-4466-8E72-B1DA48552AAD}" sibTransId="{B0350C6E-89F3-414E-8C11-0206A01EF6FB}"/>
    <dgm:cxn modelId="{3D0FB2AD-9148-4181-ACC4-04648A5E620C}" type="presOf" srcId="{7D517AF8-5913-49EC-A675-B801DA1CA422}" destId="{08722683-2794-444B-8660-CD089FDD42F1}" srcOrd="0" destOrd="0" presId="urn:microsoft.com/office/officeart/2018/2/layout/IconLabelList"/>
    <dgm:cxn modelId="{86D872D7-10BE-4B9D-BEB8-330A9D9B8483}" srcId="{8DC9091E-4AEA-4216-B4B6-FD9748969B15}" destId="{7D517AF8-5913-49EC-A675-B801DA1CA422}" srcOrd="0" destOrd="0" parTransId="{7A227843-13A4-4509-90AD-76845EDBC8C2}" sibTransId="{45381B1C-7415-4C4F-96C6-75A924C8A6AF}"/>
    <dgm:cxn modelId="{A0B789F9-0357-4FC3-9F4E-72DA9786CE61}" type="presOf" srcId="{8DC9091E-4AEA-4216-B4B6-FD9748969B15}" destId="{E40039E0-3E07-404A-B318-11ADE5BFB6B3}" srcOrd="0" destOrd="0" presId="urn:microsoft.com/office/officeart/2018/2/layout/IconLabelList"/>
    <dgm:cxn modelId="{D3F45566-C7B8-46E6-8F42-DD544E6AD641}" type="presParOf" srcId="{E40039E0-3E07-404A-B318-11ADE5BFB6B3}" destId="{AF1686F9-B22A-49E4-90EF-6F0C74B003AB}" srcOrd="0" destOrd="0" presId="urn:microsoft.com/office/officeart/2018/2/layout/IconLabelList"/>
    <dgm:cxn modelId="{517B1985-1D43-4C7D-A342-0E9E8E02EDA0}" type="presParOf" srcId="{AF1686F9-B22A-49E4-90EF-6F0C74B003AB}" destId="{D22B713E-0C60-4371-994D-E88589FD118A}" srcOrd="0" destOrd="0" presId="urn:microsoft.com/office/officeart/2018/2/layout/IconLabelList"/>
    <dgm:cxn modelId="{03306456-CC03-4643-BE86-2EFD8BBEF9FD}" type="presParOf" srcId="{AF1686F9-B22A-49E4-90EF-6F0C74B003AB}" destId="{7F32D151-2192-42C1-AB4E-9C65B2F9583B}" srcOrd="1" destOrd="0" presId="urn:microsoft.com/office/officeart/2018/2/layout/IconLabelList"/>
    <dgm:cxn modelId="{1B29014D-DC85-440C-A8E7-2529AF3499F8}" type="presParOf" srcId="{AF1686F9-B22A-49E4-90EF-6F0C74B003AB}" destId="{08722683-2794-444B-8660-CD089FDD42F1}" srcOrd="2" destOrd="0" presId="urn:microsoft.com/office/officeart/2018/2/layout/IconLabelList"/>
    <dgm:cxn modelId="{E669FF04-3B1A-4873-89BE-1D54E9849A74}" type="presParOf" srcId="{E40039E0-3E07-404A-B318-11ADE5BFB6B3}" destId="{0A5E7011-B95B-497D-8AC4-644ABCCF9959}" srcOrd="1" destOrd="0" presId="urn:microsoft.com/office/officeart/2018/2/layout/IconLabelList"/>
    <dgm:cxn modelId="{B3606E27-A9E5-43A2-BDBA-E1A6EC75C592}" type="presParOf" srcId="{E40039E0-3E07-404A-B318-11ADE5BFB6B3}" destId="{4FFE4DFE-DB4B-43E5-83B1-34E075985359}" srcOrd="2" destOrd="0" presId="urn:microsoft.com/office/officeart/2018/2/layout/IconLabelList"/>
    <dgm:cxn modelId="{F092C197-98E2-4602-892D-3A82A6AF5EE6}" type="presParOf" srcId="{4FFE4DFE-DB4B-43E5-83B1-34E075985359}" destId="{2AC5EDE7-A5AD-4717-AB41-455E9008194E}" srcOrd="0" destOrd="0" presId="urn:microsoft.com/office/officeart/2018/2/layout/IconLabelList"/>
    <dgm:cxn modelId="{9D0A069C-6D96-4824-B039-9A5F09C39DF5}" type="presParOf" srcId="{4FFE4DFE-DB4B-43E5-83B1-34E075985359}" destId="{42E95234-E7AE-4727-8044-23D04798E15B}" srcOrd="1" destOrd="0" presId="urn:microsoft.com/office/officeart/2018/2/layout/IconLabelList"/>
    <dgm:cxn modelId="{435BDB5C-68B6-4B53-9D4C-48C1B93B4E01}" type="presParOf" srcId="{4FFE4DFE-DB4B-43E5-83B1-34E075985359}" destId="{D574FE2C-CC04-48B7-9788-E0A0E140A62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B713E-0C60-4371-994D-E88589FD118A}">
      <dsp:nvSpPr>
        <dsp:cNvPr id="0" name=""/>
        <dsp:cNvSpPr/>
      </dsp:nvSpPr>
      <dsp:spPr>
        <a:xfrm>
          <a:off x="1747800" y="301490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22683-2794-444B-8660-CD089FDD42F1}">
      <dsp:nvSpPr>
        <dsp:cNvPr id="0" name=""/>
        <dsp:cNvSpPr/>
      </dsp:nvSpPr>
      <dsp:spPr>
        <a:xfrm>
          <a:off x="559800" y="2747385"/>
          <a:ext cx="432000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Was this debate difficult?</a:t>
          </a:r>
          <a:endParaRPr lang="en-US" sz="3200" kern="1200" dirty="0"/>
        </a:p>
      </dsp:txBody>
      <dsp:txXfrm>
        <a:off x="559800" y="2747385"/>
        <a:ext cx="4320000" cy="900000"/>
      </dsp:txXfrm>
    </dsp:sp>
    <dsp:sp modelId="{2AC5EDE7-A5AD-4717-AB41-455E9008194E}">
      <dsp:nvSpPr>
        <dsp:cNvPr id="0" name=""/>
        <dsp:cNvSpPr/>
      </dsp:nvSpPr>
      <dsp:spPr>
        <a:xfrm>
          <a:off x="6823800" y="301490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4FE2C-CC04-48B7-9788-E0A0E140A626}">
      <dsp:nvSpPr>
        <dsp:cNvPr id="0" name=""/>
        <dsp:cNvSpPr/>
      </dsp:nvSpPr>
      <dsp:spPr>
        <a:xfrm>
          <a:off x="5635800" y="2747385"/>
          <a:ext cx="432000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Did both sides have anything in common?</a:t>
          </a:r>
          <a:endParaRPr lang="en-US" sz="3200" kern="1200" dirty="0"/>
        </a:p>
      </dsp:txBody>
      <dsp:txXfrm>
        <a:off x="5635800" y="2747385"/>
        <a:ext cx="4320000" cy="90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BED2-CD5F-DD45-A673-11CDDF4CE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2A951-634E-9144-B575-7334FB6D5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F4B43-CB33-124F-980B-6CE0BA66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A092-68C3-FB41-8807-389695ED9D4A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CEE82-1FBB-9F4B-95E2-8DFD4F88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74A79-0B8E-6446-9B19-1BF3304A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BA2D-7ABB-124B-8DA5-97DF315F9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0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838A8-73CE-6441-9D29-613EB8EA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962A2-C117-6144-8863-BAD85B64A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DF18-6CC2-D448-80A4-8E1D5B6A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A092-68C3-FB41-8807-389695ED9D4A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04462-5689-4540-B97C-6DEE4CBB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FED30-C2F7-804A-ABB4-9D75C9A0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BA2D-7ABB-124B-8DA5-97DF315F9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28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B48297-A78F-0E43-96FF-0AFE81DD0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55EC9-524E-304D-B68B-B4920847A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50200-8C8E-3045-B9C8-D821E843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A092-68C3-FB41-8807-389695ED9D4A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6E585-F0D8-F147-85A6-80653B48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CBDEB-5944-D446-B7ED-227E8161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BA2D-7ABB-124B-8DA5-97DF315F9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7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EC65-D045-5B45-9D28-97E47692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0C3CC-7BE2-0B42-9F57-8715DB4BC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412AA-9D1E-D840-8083-A73503D5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A4086-5B42-8F42-8D85-12C11ACF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385A9-E174-3446-B780-1CD2537B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4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B541-3209-7644-8FBF-6DC9A827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6314-7062-F948-97EC-0F09872E2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73481-1925-7044-AA66-48442661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3FEF9-B0C5-3046-AAC3-453D937F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44B7C-B2F4-3147-9A1F-89D6B38C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44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A252-1558-634B-9B69-DEB21594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0946-EC4C-9B41-BB19-56B97EACB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1B82B-EC9C-034F-A6D6-B4C2FC52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980F1-A760-B944-AA2A-993C1F9A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A8544-BD81-0F49-89D6-7A086EFF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3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0925-6131-9643-8B51-D4F423EF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0BE7C-3071-BB45-BBE9-7C963DA35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DBF17-C356-924E-BAF4-75EFE3D75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C2BC5-7E07-724A-8645-B6C5C208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AFDDF-15BC-7443-ADBB-564EEE9A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117C-01C0-9C48-B866-5215D95F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22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6504-DF04-5945-97FE-11E529BF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4807A-59F3-C242-9E64-3897B3BAF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F9145-C06F-9041-8B09-07E3A064A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F0D453-8F84-C34D-9710-A599CD6D5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3AAF3-4E45-7C4C-8971-0007576BA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63A20-6E70-8947-A2C4-FC0167C8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C9B11-52A4-F149-87D1-30320B27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4E80-2840-354D-8B88-22859E91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7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4E14-1AC9-134E-A07B-6639ACBB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C254E-9C50-1E41-A9F9-35D6DC30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C6FBC-26AE-3D40-B25C-2449E94D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CB2B3-AA67-2744-A46F-FE68EF4F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92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3988D-7ED3-3D48-AC32-364A0724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C7A9A-6528-5B45-BB07-1E461E067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42ACB-9BA0-534E-917A-435821AA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06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081E-7344-E340-B474-13F36A62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9690D-1A10-3145-9AD0-D96091921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5E461-0BDF-2C46-9E48-7D4F423CC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A940E-1F97-D347-8023-3DB939BD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90843-F1FC-AD40-AB2B-1762CEDB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94E6E-09C5-5F40-9DC5-43C1E908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40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501C2-6E71-1B4E-AAF3-8EC02069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A33AB-EB80-D44F-A4CF-7A10E9AA5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A1487-9690-194A-9466-7F9B5903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A092-68C3-FB41-8807-389695ED9D4A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3B5E-2EAF-A745-AEE2-BDA67F470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09589-531D-5341-A039-9627E229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BA2D-7ABB-124B-8DA5-97DF315F9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10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98B13-737C-DA41-8024-27FFC2BF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01935-638C-B743-AE22-6FB78C8C6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75500-CBB8-694F-A462-087520B7D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B777-686A-A743-B1F5-ADA40B3B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6A42C-AE70-B346-8EDD-8C699BEA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E6D98-ACB2-3044-AB39-9B7AF96E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47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9B1D-FA08-6041-88D8-5F5C1BA9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E3A3A-633B-ED40-AE09-9A1458520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67FE6-4087-9A48-AFF7-9D84CCA8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501AF-52F4-7646-A4BB-DA42D973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A3E9A-CA39-2544-BB92-436202F4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29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539F3-5BA4-5744-ADC1-72A2F0E22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66A6F-8598-2C46-94E5-386C189CD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5A8B9-D2F9-9844-BDDA-FD774D47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8ECF-1A20-1A4B-9B20-870382E7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C2803-0D3C-E641-8140-770EC1AF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06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722B-5B5C-8C48-B474-FF1CEA9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75869-DD2A-054F-878D-03E9F12C2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FED32-8DA2-6A4F-8D5A-7560B049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9EB80-2A77-1049-BC51-3CF4CE10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E584F-72D8-B542-A9F4-EC6E6500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31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AD70-5759-2142-96BC-A75D160B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F7D54-8F8B-1247-A934-AA782F117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6E676-4A16-B846-8D6F-2EB6CB58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12B0A-1710-764A-83EE-EE40742E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A2DA0-C91C-9943-B467-51704DA0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82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BEFD-844D-D041-816A-E75563A2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E4DB9-6E60-5D48-A47E-B7DEE12A7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01A07-3015-E24F-B184-BC4B595C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6A095-4DB3-1E44-B77B-680F9F47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DD60C-E0D8-2348-B168-A1868A39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579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DF7E-84F1-584C-988B-133568E7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FDBC-C90C-2340-9293-DB4C0152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8A6AD-287F-344B-84D8-6B6FA9413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67B8E-94FF-F24F-B7B8-6569EE84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2E679-6006-EA4E-85EE-A728DA6B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235BD-F883-314D-922B-D8AB5E87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80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7881-C843-AD4B-86C7-B8A2A236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1433C-90DF-5A43-9E55-A0154A8C2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B0D58-0B77-1341-9E02-413DA2319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5E46B-F33A-A645-AC41-0F886465D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55848-D13F-A942-BEE5-29ABF5ACA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65E01-C0B1-FB45-9256-5DDFF85E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ECF71-9853-0644-8327-B18E5FAA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E7302-7183-3440-A973-86A75C8E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633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E2B2-7EB9-634B-9E5C-D4FB073F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39599-5669-0B46-BAD0-4CD9067A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47848-57B0-B841-88D3-8C1E5C27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54C79-C784-8A41-8B33-13E7778A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63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36B9F-1A9D-1B47-865C-4B822C58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1F678-D983-5B46-93C2-3AE4DD0F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03B2B-A894-0A44-8350-5A8256CA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73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A59A-B690-714A-BAC3-E5CC619A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FEE5C-8ED8-A245-9761-DB3C77740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9398B-5710-734F-BBEA-B67A179D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A092-68C3-FB41-8807-389695ED9D4A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E5169-209F-5348-B32A-C0B0D4E5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9C938-7DD8-204C-9785-CACEC423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BA2D-7ABB-124B-8DA5-97DF315F9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689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1EE7-5D32-E24A-AF13-4365604D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FB4E0-D58C-FE42-A34A-B4C7A3861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74E46-9B28-0D4F-8E39-98BC7C1E0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2F1DD-0C04-C442-96C6-9FE9B590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7BDF2-37EE-354C-8814-D3FC097B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1D021-0B38-1043-A3B1-ADC3A185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40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E7E5-9D98-4D4B-A4D2-0929AEF1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61B2F-DACC-934D-8079-B48938737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47936-95E0-D240-9211-5A0C15A8B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E9981-8E28-FD40-B958-1A9AA7D0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1F8B4-BCB0-FB46-BC0E-8992B93A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9D011-7FA6-F24A-B9C3-48ED01DA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72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C411-C193-F943-AFA0-F9F5A773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033F7-0F00-F84E-958A-4421DCFDB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4E73B-C56C-2342-A37D-69EB6447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3DB17-7292-B14A-BC85-D4059F1A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510A9-8C4F-4D47-B833-53329DE4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201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B8EE5-023F-EA46-854D-C086AC8B3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5F72F-3A78-D84A-AB78-53C5BD40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458A3-66B6-354F-837F-8B5AA8C5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FC954-5F16-5340-BE24-974711FD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C69D8-5665-5648-BF50-FBF5C1A5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63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722B-5B5C-8C48-B474-FF1CEA9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75869-DD2A-054F-878D-03E9F12C2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FED32-8DA2-6A4F-8D5A-7560B049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9EB80-2A77-1049-BC51-3CF4CE10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E584F-72D8-B542-A9F4-EC6E6500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882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AD70-5759-2142-96BC-A75D160B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F7D54-8F8B-1247-A934-AA782F117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6E676-4A16-B846-8D6F-2EB6CB58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12B0A-1710-764A-83EE-EE40742E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A2DA0-C91C-9943-B467-51704DA0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55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BEFD-844D-D041-816A-E75563A2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E4DB9-6E60-5D48-A47E-B7DEE12A7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01A07-3015-E24F-B184-BC4B595C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6A095-4DB3-1E44-B77B-680F9F47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DD60C-E0D8-2348-B168-A1868A39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410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DF7E-84F1-584C-988B-133568E7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FDBC-C90C-2340-9293-DB4C0152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8A6AD-287F-344B-84D8-6B6FA9413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67B8E-94FF-F24F-B7B8-6569EE84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2E679-6006-EA4E-85EE-A728DA6B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235BD-F883-314D-922B-D8AB5E87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665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7881-C843-AD4B-86C7-B8A2A236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1433C-90DF-5A43-9E55-A0154A8C2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B0D58-0B77-1341-9E02-413DA2319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5E46B-F33A-A645-AC41-0F886465D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55848-D13F-A942-BEE5-29ABF5ACA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65E01-C0B1-FB45-9256-5DDFF85E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ECF71-9853-0644-8327-B18E5FAA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E7302-7183-3440-A973-86A75C8E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493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E2B2-7EB9-634B-9E5C-D4FB073F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39599-5669-0B46-BAD0-4CD9067A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47848-57B0-B841-88D3-8C1E5C27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54C79-C784-8A41-8B33-13E7778A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8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31E8-9ECB-454E-9947-21FB612D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10926-7D17-C746-A8A2-E10789291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534C2-3E6E-5B4A-8E92-28A85D699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3D4C1-56C3-0442-9337-08AB2693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A092-68C3-FB41-8807-389695ED9D4A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7708D-2BEC-BA4E-81E3-5AB46DD0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C3790-BB73-474D-8CBE-BD095433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BA2D-7ABB-124B-8DA5-97DF315F9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8488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36B9F-1A9D-1B47-865C-4B822C58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1F678-D983-5B46-93C2-3AE4DD0F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03B2B-A894-0A44-8350-5A8256CA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463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1EE7-5D32-E24A-AF13-4365604D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FB4E0-D58C-FE42-A34A-B4C7A3861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74E46-9B28-0D4F-8E39-98BC7C1E0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2F1DD-0C04-C442-96C6-9FE9B590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7BDF2-37EE-354C-8814-D3FC097B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1D021-0B38-1043-A3B1-ADC3A185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75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E7E5-9D98-4D4B-A4D2-0929AEF1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61B2F-DACC-934D-8079-B48938737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47936-95E0-D240-9211-5A0C15A8B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E9981-8E28-FD40-B958-1A9AA7D0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1F8B4-BCB0-FB46-BC0E-8992B93A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9D011-7FA6-F24A-B9C3-48ED01DA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09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C411-C193-F943-AFA0-F9F5A773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033F7-0F00-F84E-958A-4421DCFDB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4E73B-C56C-2342-A37D-69EB6447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3DB17-7292-B14A-BC85-D4059F1A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510A9-8C4F-4D47-B833-53329DE4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73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B8EE5-023F-EA46-854D-C086AC8B3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5F72F-3A78-D84A-AB78-53C5BD40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458A3-66B6-354F-837F-8B5AA8C5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FC954-5F16-5340-BE24-974711FD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C69D8-5665-5648-BF50-FBF5C1A5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2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7A3A0-E6EC-484E-AC29-E0C55943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77A14-86F7-6441-BA3B-A2C023F35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D4D4E-E5B1-5A4C-A455-F9808405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A9F0D-0697-A04A-80A7-15B235C60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520BE-06BF-D149-BF74-9D8F558F0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C0023-D430-3947-B721-4F2264B0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A092-68C3-FB41-8807-389695ED9D4A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09AE47-C7AB-8D40-AE3A-07019B95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CF539-80E5-1C45-BAAC-1F3C823B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BA2D-7ABB-124B-8DA5-97DF315F9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97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280A-A521-4940-B575-4498CF27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C99B6-5D1F-5945-BE27-74496891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A092-68C3-FB41-8807-389695ED9D4A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B17CB-26CB-9A44-BD52-4846CA86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4C40D-C316-5544-95F7-D9FEA151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BA2D-7ABB-124B-8DA5-97DF315F9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56867-124F-CA44-ACF0-5CEE1AE0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A092-68C3-FB41-8807-389695ED9D4A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8D308-1F0A-A047-ABA8-9F3CF604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E1C4B-8231-744F-87FD-12D2A5A6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BA2D-7ABB-124B-8DA5-97DF315F9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6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C7DE-BF82-9C48-A006-5F9706F8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9E16E-1B81-024A-9D7B-90FB01DA6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90275-F282-054C-A025-69A686117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6AA27-16FA-A047-BC88-C82E5527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A092-68C3-FB41-8807-389695ED9D4A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F046C-2BA5-D148-9CA8-7D9FB141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928F3-4276-D347-AC3A-9F9750D7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BA2D-7ABB-124B-8DA5-97DF315F9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87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C549D-E84C-C345-95A2-A88AA4B8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A8F121-E8AD-4A4B-88E7-EAC84DF1A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7E45C-1531-D24C-B1A2-DBE023DF2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B2424-6D2F-D648-8178-33EB260F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A092-68C3-FB41-8807-389695ED9D4A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05547-FA47-0D45-98CB-E749771F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8986D-F07E-9347-87E8-F3071CA8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BA2D-7ABB-124B-8DA5-97DF315F9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53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E6F7F-AF42-384A-BDAA-10E49BA77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7A71D-53B3-6742-A8DD-48255A570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FB94B-CA7E-6E47-B25F-1ABE73329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A092-68C3-FB41-8807-389695ED9D4A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1185-F11D-C54E-A8E2-D932916C3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D8F09-E65A-BE46-9727-5056B974B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BBA2D-7ABB-124B-8DA5-97DF315F9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93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9DEAC-F451-5947-A8FB-D0EB8B94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32217-0394-FE4E-B0E4-DDC0CE1FA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EDA50-A67A-1F47-9849-9E0AC4EB0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8795D-0D20-4C49-BE12-FDA5D63249BF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6BB5C-36E5-F441-B4D0-460E504B0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06EEB-6D19-6343-8A6E-BA76258BD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3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8F326-F7D8-A345-BB29-C94B96AC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C65C5-A537-E24B-A465-429644EC9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169CF-15D5-DF45-9214-01A85B623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6ADB-101F-B44E-BC4E-6BBC46139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71DF1-9254-BB4A-947C-0A0AF5725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6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8F326-F7D8-A345-BB29-C94B96AC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C65C5-A537-E24B-A465-429644EC9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169CF-15D5-DF45-9214-01A85B623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15DF4-EBD5-9B44-AFC5-7EE0F953AA9B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6ADB-101F-B44E-BC4E-6BBC46139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71DF1-9254-BB4A-947C-0A0AF5725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72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YSTf5rWyu4?feature=oembed" TargetMode="External"/><Relationship Id="rId4" Type="http://schemas.openxmlformats.org/officeDocument/2006/relationships/hyperlink" Target="https://www.youtube.com/watch?v=cYSTf5rWyu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benjerry.com/about-us/media-center/opt-statement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jpeg"/><Relationship Id="rId4" Type="http://schemas.openxmlformats.org/officeDocument/2006/relationships/image" Target="../media/image35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jpeg"/><Relationship Id="rId7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9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Connector 87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Group of people outline">
            <a:extLst>
              <a:ext uri="{FF2B5EF4-FFF2-40B4-BE49-F238E27FC236}">
                <a16:creationId xmlns:a16="http://schemas.microsoft.com/office/drawing/2014/main" id="{7A19F62C-1EAC-A346-A965-5A571A124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045" y="1008199"/>
            <a:ext cx="2648371" cy="2648371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6FC12-22E4-C044-9611-FC114C6C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Using the pictures above, what do you think today’s lesson is about?</a:t>
            </a:r>
          </a:p>
        </p:txBody>
      </p:sp>
      <p:pic>
        <p:nvPicPr>
          <p:cNvPr id="5" name="Content Placeholder 4" descr="Home outline">
            <a:extLst>
              <a:ext uri="{FF2B5EF4-FFF2-40B4-BE49-F238E27FC236}">
                <a16:creationId xmlns:a16="http://schemas.microsoft.com/office/drawing/2014/main" id="{5511B29A-E098-EE4C-8A18-526A0EC93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4222" y="835819"/>
            <a:ext cx="2659472" cy="2659472"/>
          </a:xfrm>
          <a:prstGeom prst="rect">
            <a:avLst/>
          </a:prstGeom>
        </p:spPr>
      </p:pic>
      <p:pic>
        <p:nvPicPr>
          <p:cNvPr id="9" name="Graphic 8" descr="Excavator outline">
            <a:extLst>
              <a:ext uri="{FF2B5EF4-FFF2-40B4-BE49-F238E27FC236}">
                <a16:creationId xmlns:a16="http://schemas.microsoft.com/office/drawing/2014/main" id="{770FC36A-EBB9-0548-9848-B9CA55126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8746" y="928577"/>
            <a:ext cx="2646677" cy="2646677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942CD3-1494-CE40-B30B-A9FEB30C0C97}"/>
              </a:ext>
            </a:extLst>
          </p:cNvPr>
          <p:cNvSpPr txBox="1"/>
          <p:nvPr/>
        </p:nvSpPr>
        <p:spPr>
          <a:xfrm>
            <a:off x="378068" y="3708176"/>
            <a:ext cx="235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people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57E56F-70D1-F244-984C-0AAE3BFABE40}"/>
              </a:ext>
            </a:extLst>
          </p:cNvPr>
          <p:cNvSpPr txBox="1"/>
          <p:nvPr/>
        </p:nvSpPr>
        <p:spPr>
          <a:xfrm>
            <a:off x="9307306" y="3670476"/>
            <a:ext cx="261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illegally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67E328-3017-9A44-AD5F-69D1E640595B}"/>
              </a:ext>
            </a:extLst>
          </p:cNvPr>
          <p:cNvSpPr txBox="1"/>
          <p:nvPr/>
        </p:nvSpPr>
        <p:spPr>
          <a:xfrm>
            <a:off x="3280360" y="3673381"/>
            <a:ext cx="263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building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EF9CEE-86A0-CC4D-AEC9-B55FA0952892}"/>
              </a:ext>
            </a:extLst>
          </p:cNvPr>
          <p:cNvSpPr txBox="1"/>
          <p:nvPr/>
        </p:nvSpPr>
        <p:spPr>
          <a:xfrm>
            <a:off x="6364153" y="3702350"/>
            <a:ext cx="235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homes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81E68D4-F92B-4547-91BA-FDC8CE1F87F0}"/>
              </a:ext>
            </a:extLst>
          </p:cNvPr>
          <p:cNvSpPr txBox="1">
            <a:spLocks/>
          </p:cNvSpPr>
          <p:nvPr/>
        </p:nvSpPr>
        <p:spPr>
          <a:xfrm>
            <a:off x="602273" y="5778361"/>
            <a:ext cx="10971776" cy="490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i="1" dirty="0">
                <a:solidFill>
                  <a:srgbClr val="FFFFFF"/>
                </a:solidFill>
              </a:rPr>
              <a:t>Discuss in small groups</a:t>
            </a:r>
          </a:p>
        </p:txBody>
      </p:sp>
      <p:pic>
        <p:nvPicPr>
          <p:cNvPr id="16" name="Graphic 15" descr="No sign outline">
            <a:extLst>
              <a:ext uri="{FF2B5EF4-FFF2-40B4-BE49-F238E27FC236}">
                <a16:creationId xmlns:a16="http://schemas.microsoft.com/office/drawing/2014/main" id="{2A536FAD-D0D9-8849-BB85-261F6BCCF6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3322" y="945510"/>
            <a:ext cx="2570545" cy="257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CB666-992E-054D-B020-BF947F69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411697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Why do people choose to settle in the occupied West Bank?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56241-97CA-F84C-8581-FEECEBE3F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27" y="451597"/>
            <a:ext cx="7775715" cy="627509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300" b="1" dirty="0">
                <a:latin typeface="Calibri" panose="020F0502020204030204" pitchFamily="34" charset="0"/>
                <a:cs typeface="Calibri" panose="020F0502020204030204" pitchFamily="34" charset="0"/>
              </a:rPr>
              <a:t>People choose to settle in the occupied West Bank for a number of reasons. Create a spider diagram grouping the following into </a:t>
            </a:r>
            <a:r>
              <a:rPr lang="en-GB" sz="2300" b="1" i="1" dirty="0">
                <a:latin typeface="Calibri" panose="020F0502020204030204" pitchFamily="34" charset="0"/>
                <a:cs typeface="Calibri" panose="020F0502020204030204" pitchFamily="34" charset="0"/>
              </a:rPr>
              <a:t>political, economic, social and religious </a:t>
            </a:r>
            <a:r>
              <a:rPr lang="en-GB" sz="2300" b="1" dirty="0">
                <a:latin typeface="Calibri" panose="020F0502020204030204" pitchFamily="34" charset="0"/>
                <a:cs typeface="Calibri" panose="020F0502020204030204" pitchFamily="34" charset="0"/>
              </a:rPr>
              <a:t>motives:  </a:t>
            </a:r>
          </a:p>
          <a:p>
            <a:pPr lvl="1"/>
            <a:r>
              <a:rPr lang="en-GB" sz="23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Zionists believe that all of historic Palestine-Israel should be a Jewish state</a:t>
            </a:r>
          </a:p>
          <a:p>
            <a:pPr lvl="1"/>
            <a:r>
              <a:rPr lang="en-GB" sz="23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Houses are cheaper in the occupied West Bank than in Israel because they are subsidised by the Israeli government. This means that settlers can afford bigger homes</a:t>
            </a:r>
          </a:p>
          <a:p>
            <a:pPr lvl="1"/>
            <a:r>
              <a:rPr lang="en-GB" sz="23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religious Jews believe that God gave Palestine-Israel to the Jews</a:t>
            </a:r>
          </a:p>
          <a:p>
            <a:pPr lvl="1"/>
            <a:r>
              <a:rPr lang="en-GB" sz="23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 cost of living is lower in the occupied West Bank than in Israel, so settlers have a higher quality of life for cheaper</a:t>
            </a:r>
          </a:p>
          <a:p>
            <a:pPr lvl="1"/>
            <a:r>
              <a:rPr lang="en-GB" sz="23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religious Jews believe that by settling in the West Bank, they are serving God’s will and will bring about the coming of the Messiah</a:t>
            </a:r>
          </a:p>
          <a:p>
            <a:pPr marL="0" indent="0">
              <a:buNone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Extension question: Are any of these reasons linked? How?</a:t>
            </a:r>
          </a:p>
          <a:p>
            <a:endParaRPr lang="en-GB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US says Israeli settlements no longer considered illegal in dramatic shift  | Israel | The Guardian">
            <a:extLst>
              <a:ext uri="{FF2B5EF4-FFF2-40B4-BE49-F238E27FC236}">
                <a16:creationId xmlns:a16="http://schemas.microsoft.com/office/drawing/2014/main" id="{D2B43A54-16D4-1D48-8052-4965AE59C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100" y="4049819"/>
            <a:ext cx="3328988" cy="249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1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74206-58B9-4048-B3F0-CC704AB2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600" b="1" dirty="0"/>
              <a:t>Why are settlements illegal?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96C75-ECC3-8644-B404-058B3EA44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2038133"/>
            <a:ext cx="7220236" cy="4251960"/>
          </a:xfrm>
        </p:spPr>
        <p:txBody>
          <a:bodyPr>
            <a:normAutofit/>
          </a:bodyPr>
          <a:lstStyle/>
          <a:p>
            <a:r>
              <a:rPr lang="en-GB" sz="2300" dirty="0"/>
              <a:t>In 1967 Israel </a:t>
            </a:r>
            <a:r>
              <a:rPr lang="en-GB" sz="2300" dirty="0">
                <a:solidFill>
                  <a:schemeClr val="accent5"/>
                </a:solidFill>
              </a:rPr>
              <a:t>occupied</a:t>
            </a:r>
            <a:r>
              <a:rPr lang="en-GB" sz="2300" dirty="0"/>
              <a:t> the West Bank </a:t>
            </a:r>
            <a:r>
              <a:rPr lang="en-GB" sz="2300" dirty="0">
                <a:solidFill>
                  <a:schemeClr val="accent5"/>
                </a:solidFill>
              </a:rPr>
              <a:t>(it invaded and took control)</a:t>
            </a:r>
          </a:p>
          <a:p>
            <a:r>
              <a:rPr lang="en-GB" sz="2300" dirty="0"/>
              <a:t>According to international humanitarian law, it is illegal for a country to move its population into a territory it has occupied</a:t>
            </a:r>
          </a:p>
          <a:p>
            <a:r>
              <a:rPr lang="en-GB" sz="2300" dirty="0"/>
              <a:t>This means that it is illegal for Israel to move its population into the West Bank because the West Bank is occupied territory</a:t>
            </a:r>
          </a:p>
          <a:p>
            <a:r>
              <a:rPr lang="en-GB" sz="2300" dirty="0"/>
              <a:t>This law is set out in Article 49 of the Fourth Geneva Convention</a:t>
            </a:r>
          </a:p>
          <a:p>
            <a:endParaRPr lang="en-GB" sz="2300" dirty="0"/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21858A9D-9165-A340-8F4A-BA144DD226F5}"/>
              </a:ext>
            </a:extLst>
          </p:cNvPr>
          <p:cNvSpPr/>
          <p:nvPr/>
        </p:nvSpPr>
        <p:spPr>
          <a:xfrm>
            <a:off x="7482459" y="2028822"/>
            <a:ext cx="4490465" cy="444576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E56F2-C039-9D41-AE1B-94C1EACAC47E}"/>
              </a:ext>
            </a:extLst>
          </p:cNvPr>
          <p:cNvSpPr txBox="1"/>
          <p:nvPr/>
        </p:nvSpPr>
        <p:spPr>
          <a:xfrm>
            <a:off x="8105300" y="2873601"/>
            <a:ext cx="32837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Bodoni 72 Book" pitchFamily="2" charset="0"/>
              </a:rPr>
              <a:t>“The Occupying Power shall not deport or transfer parts of its own civilian population into the territory it occupies”</a:t>
            </a:r>
          </a:p>
          <a:p>
            <a:endParaRPr lang="en-GB" sz="2400" dirty="0">
              <a:solidFill>
                <a:schemeClr val="bg1"/>
              </a:solidFill>
              <a:latin typeface="Bodoni 72 Book" pitchFamily="2" charset="0"/>
            </a:endParaRPr>
          </a:p>
          <a:p>
            <a:r>
              <a:rPr lang="en-GB" sz="2000" i="1" dirty="0">
                <a:solidFill>
                  <a:schemeClr val="bg1"/>
                </a:solidFill>
                <a:latin typeface="Bodoni 72 Book" pitchFamily="2" charset="0"/>
              </a:rPr>
              <a:t>Article 49 of the Fourth Geneva Convention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F0DDDA-D056-874D-A795-4BBEA11DE2D2}"/>
              </a:ext>
            </a:extLst>
          </p:cNvPr>
          <p:cNvSpPr/>
          <p:nvPr/>
        </p:nvSpPr>
        <p:spPr>
          <a:xfrm>
            <a:off x="453008" y="5844825"/>
            <a:ext cx="6593207" cy="67710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19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your book write two sentences explaining why Israeli settlements in the West Bank are illegal under international law</a:t>
            </a:r>
          </a:p>
        </p:txBody>
      </p:sp>
    </p:spTree>
    <p:extLst>
      <p:ext uri="{BB962C8B-B14F-4D97-AF65-F5344CB8AC3E}">
        <p14:creationId xmlns:p14="http://schemas.microsoft.com/office/powerpoint/2010/main" val="42379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E97A2-BD70-7840-B247-D6B30F70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35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What does the UN say about Israeli settlements?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974132-C080-C84C-BB1E-D6FD5A59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453319"/>
            <a:ext cx="6690770" cy="4351338"/>
          </a:xfrm>
        </p:spPr>
        <p:txBody>
          <a:bodyPr>
            <a:noAutofit/>
          </a:bodyPr>
          <a:lstStyle/>
          <a:p>
            <a:pPr lvl="0"/>
            <a:r>
              <a:rPr lang="en-GB" sz="1800" dirty="0">
                <a:solidFill>
                  <a:srgbClr val="00B0F0"/>
                </a:solidFill>
              </a:rPr>
              <a:t>Recap: what is the UN?</a:t>
            </a:r>
          </a:p>
          <a:p>
            <a:pPr lvl="1">
              <a:buFont typeface="Wingdings" pitchFamily="2" charset="2"/>
              <a:buChar char="Ø"/>
            </a:pPr>
            <a:r>
              <a:rPr lang="en-GB" sz="1800" dirty="0">
                <a:solidFill>
                  <a:srgbClr val="00B0F0"/>
                </a:solidFill>
              </a:rPr>
              <a:t>An international organisation established after WW2 to replace the League of Nations and prevent another world war </a:t>
            </a:r>
          </a:p>
          <a:p>
            <a:r>
              <a:rPr lang="en-GB" sz="1800" dirty="0"/>
              <a:t>In 1967, the UN passed Resolution 237. This condemned Israeli settlements in the occupied West Bank</a:t>
            </a:r>
          </a:p>
          <a:p>
            <a:pPr lvl="0"/>
            <a:r>
              <a:rPr lang="en-GB" sz="1800" dirty="0"/>
              <a:t>Since then, many</a:t>
            </a:r>
            <a:r>
              <a:rPr lang="en-GB" sz="1800" b="1" dirty="0"/>
              <a:t> </a:t>
            </a:r>
            <a:r>
              <a:rPr lang="en-GB" sz="1800" dirty="0"/>
              <a:t>UN Resolutions have condemned Israeli settlements: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Resolution 237 in 1967, Resolution 252 in 1968, Resolution 267 in 1969, Resolution 271 in 1969, Resolution 298 in 1971, Resolution 465 in 1980 and Resolution 2334 in 2016</a:t>
            </a:r>
          </a:p>
          <a:p>
            <a:r>
              <a:rPr lang="en-GB" sz="1800" dirty="0"/>
              <a:t>Resolution 2334 of 2016 says that Israeli settlements on occupied Palestinian land have </a:t>
            </a:r>
            <a:r>
              <a:rPr lang="en-GB" sz="1800" b="1" dirty="0"/>
              <a:t>‘no legal validity… a flagrant violation under international law’ </a:t>
            </a:r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5306D1D5-2E91-A34D-9678-6351A0C24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23357"/>
              </p:ext>
            </p:extLst>
          </p:nvPr>
        </p:nvGraphicFramePr>
        <p:xfrm>
          <a:off x="8372474" y="3130232"/>
          <a:ext cx="3324774" cy="335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387">
                  <a:extLst>
                    <a:ext uri="{9D8B030D-6E8A-4147-A177-3AD203B41FA5}">
                      <a16:colId xmlns:a16="http://schemas.microsoft.com/office/drawing/2014/main" val="588672796"/>
                    </a:ext>
                  </a:extLst>
                </a:gridCol>
                <a:gridCol w="1662387">
                  <a:extLst>
                    <a:ext uri="{9D8B030D-6E8A-4147-A177-3AD203B41FA5}">
                      <a16:colId xmlns:a16="http://schemas.microsoft.com/office/drawing/2014/main" val="4252314962"/>
                    </a:ext>
                  </a:extLst>
                </a:gridCol>
              </a:tblGrid>
              <a:tr h="41953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201399"/>
                  </a:ext>
                </a:extLst>
              </a:tr>
              <a:tr h="41953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No. 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07474"/>
                  </a:ext>
                </a:extLst>
              </a:tr>
              <a:tr h="41953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No. 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379418"/>
                  </a:ext>
                </a:extLst>
              </a:tr>
              <a:tr h="41953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No. 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757405"/>
                  </a:ext>
                </a:extLst>
              </a:tr>
              <a:tr h="41953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No. 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406812"/>
                  </a:ext>
                </a:extLst>
              </a:tr>
              <a:tr h="41953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No. 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257888"/>
                  </a:ext>
                </a:extLst>
              </a:tr>
              <a:tr h="41953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No. 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49169"/>
                  </a:ext>
                </a:extLst>
              </a:tr>
              <a:tr h="41953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No. 2334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466324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CBD4DF56-E765-DE41-A789-9F1585091CA4}"/>
              </a:ext>
            </a:extLst>
          </p:cNvPr>
          <p:cNvSpPr txBox="1">
            <a:spLocks/>
          </p:cNvSpPr>
          <p:nvPr/>
        </p:nvSpPr>
        <p:spPr>
          <a:xfrm>
            <a:off x="8372474" y="2517097"/>
            <a:ext cx="3324774" cy="646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b="1" dirty="0">
                <a:solidFill>
                  <a:schemeClr val="accent1"/>
                </a:solidFill>
                <a:latin typeface="+mn-lt"/>
              </a:rPr>
              <a:t>UN Resolutions condemning Israeli settlements on Palestinian land:</a:t>
            </a:r>
          </a:p>
        </p:txBody>
      </p:sp>
      <p:pic>
        <p:nvPicPr>
          <p:cNvPr id="17" name="Picture 2" descr="United Nations - Wikipedia">
            <a:extLst>
              <a:ext uri="{FF2B5EF4-FFF2-40B4-BE49-F238E27FC236}">
                <a16:creationId xmlns:a16="http://schemas.microsoft.com/office/drawing/2014/main" id="{BF0351B8-DB2C-4944-976B-E744A0FD4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60" y="864463"/>
            <a:ext cx="1668804" cy="111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3A7AE18E-F97F-1344-A923-39E5D418AEF9}"/>
              </a:ext>
            </a:extLst>
          </p:cNvPr>
          <p:cNvSpPr txBox="1">
            <a:spLocks/>
          </p:cNvSpPr>
          <p:nvPr/>
        </p:nvSpPr>
        <p:spPr>
          <a:xfrm rot="21093210">
            <a:off x="6303259" y="5898970"/>
            <a:ext cx="2123739" cy="646630"/>
          </a:xfrm>
          <a:prstGeom prst="rect">
            <a:avLst/>
          </a:prstGeom>
          <a:solidFill>
            <a:srgbClr val="418FD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Copy and fill out this table in your book: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8548354-347C-2345-A029-4970A78194C4}"/>
              </a:ext>
            </a:extLst>
          </p:cNvPr>
          <p:cNvSpPr txBox="1">
            <a:spLocks/>
          </p:cNvSpPr>
          <p:nvPr/>
        </p:nvSpPr>
        <p:spPr>
          <a:xfrm>
            <a:off x="10383686" y="3568520"/>
            <a:ext cx="839517" cy="380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+mn-lt"/>
              </a:rPr>
              <a:t>1967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E437960-4BBA-A74D-9938-427518F7F29B}"/>
              </a:ext>
            </a:extLst>
          </p:cNvPr>
          <p:cNvSpPr txBox="1">
            <a:spLocks/>
          </p:cNvSpPr>
          <p:nvPr/>
        </p:nvSpPr>
        <p:spPr>
          <a:xfrm>
            <a:off x="10383685" y="4006807"/>
            <a:ext cx="839517" cy="380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+mn-lt"/>
              </a:rPr>
              <a:t>1968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1E41CEB-94F5-4742-AFD5-EB1EE4280C61}"/>
              </a:ext>
            </a:extLst>
          </p:cNvPr>
          <p:cNvSpPr txBox="1">
            <a:spLocks/>
          </p:cNvSpPr>
          <p:nvPr/>
        </p:nvSpPr>
        <p:spPr>
          <a:xfrm>
            <a:off x="10383685" y="4438781"/>
            <a:ext cx="839517" cy="380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+mn-lt"/>
              </a:rPr>
              <a:t>1969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27C5144-1427-6940-9D0C-9E8CA9ADF399}"/>
              </a:ext>
            </a:extLst>
          </p:cNvPr>
          <p:cNvSpPr txBox="1">
            <a:spLocks/>
          </p:cNvSpPr>
          <p:nvPr/>
        </p:nvSpPr>
        <p:spPr>
          <a:xfrm>
            <a:off x="10383684" y="5271785"/>
            <a:ext cx="839517" cy="380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+mn-lt"/>
              </a:rPr>
              <a:t>1971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34B1315-4A15-A743-B1C9-DD60DB43134C}"/>
              </a:ext>
            </a:extLst>
          </p:cNvPr>
          <p:cNvSpPr txBox="1">
            <a:spLocks/>
          </p:cNvSpPr>
          <p:nvPr/>
        </p:nvSpPr>
        <p:spPr>
          <a:xfrm>
            <a:off x="10383683" y="5676572"/>
            <a:ext cx="839517" cy="380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+mn-lt"/>
              </a:rPr>
              <a:t>1980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6C00522-0723-2A48-84C0-CD3DEE0CCF80}"/>
              </a:ext>
            </a:extLst>
          </p:cNvPr>
          <p:cNvSpPr txBox="1">
            <a:spLocks/>
          </p:cNvSpPr>
          <p:nvPr/>
        </p:nvSpPr>
        <p:spPr>
          <a:xfrm>
            <a:off x="10383682" y="6104789"/>
            <a:ext cx="839517" cy="380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+mn-lt"/>
              </a:rPr>
              <a:t>2016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BB415EA-8095-C44B-A5B2-DD23661B4F9D}"/>
              </a:ext>
            </a:extLst>
          </p:cNvPr>
          <p:cNvSpPr txBox="1">
            <a:spLocks/>
          </p:cNvSpPr>
          <p:nvPr/>
        </p:nvSpPr>
        <p:spPr>
          <a:xfrm>
            <a:off x="10383685" y="4851331"/>
            <a:ext cx="839517" cy="380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+mn-lt"/>
              </a:rPr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12332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  <p:bldP spid="15" grpId="0"/>
      <p:bldP spid="19" grpId="0" animBg="1"/>
      <p:bldP spid="21" grpId="0"/>
      <p:bldP spid="22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10905066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B37EE-D37A-6F40-970B-DFC0871B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28" y="688590"/>
            <a:ext cx="8722920" cy="620679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2"/>
                </a:solidFill>
              </a:rPr>
              <a:t>16c. Fill in the blanks using these words: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5418161" y="351736"/>
            <a:ext cx="1352113" cy="40780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6EFD9-B180-8F4D-A3BA-BE96969C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302" y="2229545"/>
            <a:ext cx="10029395" cy="3282277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Illegal Israeli settlements in the West Bank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settlement is the establishment of a small community. An illegal </a:t>
            </a:r>
            <a:r>
              <a:rPr lang="en-GB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settlement is the establishment of an Israeli community on occupied </a:t>
            </a:r>
            <a:r>
              <a:rPr lang="en-GB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land, such as the West Bank. 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Israel occupied the West Bank: it invaded and took control. Under </a:t>
            </a:r>
            <a:r>
              <a:rPr lang="en-GB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it is illegal for a country to move its </a:t>
            </a:r>
            <a:r>
              <a:rPr lang="en-GB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into a territory it has occupied. This means that it is illegal for Israel to move its population into the West Bank. The UN has </a:t>
            </a:r>
            <a:r>
              <a:rPr lang="en-GB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Israel’s illegal settlements in the West Bank many times, and most recently in Resolution </a:t>
            </a:r>
            <a:r>
              <a:rPr lang="en-GB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By May </a:t>
            </a:r>
            <a:r>
              <a:rPr lang="en-GB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there were </a:t>
            </a:r>
            <a:r>
              <a:rPr lang="en-GB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settlements across the West Bank and East Jerusalem, home to up to </a:t>
            </a:r>
            <a:r>
              <a:rPr lang="en-GB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settlers.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17F04F-3D4A-0B48-B884-E1B419B94D47}"/>
              </a:ext>
            </a:extLst>
          </p:cNvPr>
          <p:cNvSpPr txBox="1">
            <a:spLocks/>
          </p:cNvSpPr>
          <p:nvPr/>
        </p:nvSpPr>
        <p:spPr>
          <a:xfrm>
            <a:off x="10004836" y="1157637"/>
            <a:ext cx="1802226" cy="454745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2334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841D9B-D2CC-F044-92F3-5EEFEEFC9632}"/>
              </a:ext>
            </a:extLst>
          </p:cNvPr>
          <p:cNvSpPr txBox="1">
            <a:spLocks/>
          </p:cNvSpPr>
          <p:nvPr/>
        </p:nvSpPr>
        <p:spPr>
          <a:xfrm>
            <a:off x="5519649" y="1772398"/>
            <a:ext cx="4730476" cy="848051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1967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EC8D17-309B-0844-917F-A9DB046E783D}"/>
              </a:ext>
            </a:extLst>
          </p:cNvPr>
          <p:cNvSpPr txBox="1">
            <a:spLocks/>
          </p:cNvSpPr>
          <p:nvPr/>
        </p:nvSpPr>
        <p:spPr>
          <a:xfrm>
            <a:off x="754830" y="1331685"/>
            <a:ext cx="1515815" cy="49852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condemned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10EC42-DCF3-484D-998C-082BBF6EB731}"/>
              </a:ext>
            </a:extLst>
          </p:cNvPr>
          <p:cNvSpPr txBox="1">
            <a:spLocks/>
          </p:cNvSpPr>
          <p:nvPr/>
        </p:nvSpPr>
        <p:spPr>
          <a:xfrm>
            <a:off x="3734893" y="1757168"/>
            <a:ext cx="967714" cy="49852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250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DC3B8D7-B01E-5C43-883B-39AB2818DC70}"/>
              </a:ext>
            </a:extLst>
          </p:cNvPr>
          <p:cNvSpPr txBox="1">
            <a:spLocks/>
          </p:cNvSpPr>
          <p:nvPr/>
        </p:nvSpPr>
        <p:spPr>
          <a:xfrm>
            <a:off x="717828" y="1799537"/>
            <a:ext cx="2872288" cy="49852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2016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BC6AE4-8568-B74E-A65C-39DB1580C8ED}"/>
              </a:ext>
            </a:extLst>
          </p:cNvPr>
          <p:cNvSpPr txBox="1">
            <a:spLocks/>
          </p:cNvSpPr>
          <p:nvPr/>
        </p:nvSpPr>
        <p:spPr>
          <a:xfrm>
            <a:off x="2647361" y="1340083"/>
            <a:ext cx="1383031" cy="49852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Israeli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082CA7-8550-4B48-8D62-3292410ED3D2}"/>
              </a:ext>
            </a:extLst>
          </p:cNvPr>
          <p:cNvSpPr txBox="1">
            <a:spLocks/>
          </p:cNvSpPr>
          <p:nvPr/>
        </p:nvSpPr>
        <p:spPr>
          <a:xfrm>
            <a:off x="4705759" y="1373209"/>
            <a:ext cx="1254166" cy="49852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population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8A1D24-79C7-8143-85E6-7A825F15AF69}"/>
              </a:ext>
            </a:extLst>
          </p:cNvPr>
          <p:cNvSpPr txBox="1">
            <a:spLocks/>
          </p:cNvSpPr>
          <p:nvPr/>
        </p:nvSpPr>
        <p:spPr>
          <a:xfrm>
            <a:off x="5377974" y="1490039"/>
            <a:ext cx="3343292" cy="454745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750,000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EDC45E-C7C9-8F44-A1EB-6D644677A94F}"/>
              </a:ext>
            </a:extLst>
          </p:cNvPr>
          <p:cNvSpPr txBox="1">
            <a:spLocks/>
          </p:cNvSpPr>
          <p:nvPr/>
        </p:nvSpPr>
        <p:spPr>
          <a:xfrm>
            <a:off x="8609780" y="856710"/>
            <a:ext cx="2273292" cy="454745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2021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E1F9A6E-DB2C-1A4F-9705-8C573A4BDAC1}"/>
              </a:ext>
            </a:extLst>
          </p:cNvPr>
          <p:cNvSpPr txBox="1">
            <a:spLocks/>
          </p:cNvSpPr>
          <p:nvPr/>
        </p:nvSpPr>
        <p:spPr>
          <a:xfrm>
            <a:off x="1" y="6262292"/>
            <a:ext cx="12192000" cy="620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Exchange your completed worksheet with the person sitting next to you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B8CFA1F-4780-3E49-8750-4F9A98BCE03E}"/>
              </a:ext>
            </a:extLst>
          </p:cNvPr>
          <p:cNvSpPr txBox="1">
            <a:spLocks/>
          </p:cNvSpPr>
          <p:nvPr/>
        </p:nvSpPr>
        <p:spPr>
          <a:xfrm>
            <a:off x="9232233" y="1750692"/>
            <a:ext cx="2003266" cy="454745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i</a:t>
            </a:r>
            <a:r>
              <a:rPr kumimoji="0" lang="en-GB" sz="1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</a:rPr>
              <a:t>nternational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</a:rPr>
              <a:t> law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3247E54-E20A-1246-876B-6C4877A6C53B}"/>
              </a:ext>
            </a:extLst>
          </p:cNvPr>
          <p:cNvSpPr txBox="1">
            <a:spLocks/>
          </p:cNvSpPr>
          <p:nvPr/>
        </p:nvSpPr>
        <p:spPr>
          <a:xfrm>
            <a:off x="8125216" y="1289066"/>
            <a:ext cx="2003266" cy="454745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Palestinian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15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2.96296E-6 L 0.41901 0.192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09 L -0.16966 0.237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7 0.00139 L -0.50729 0.225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49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0.00601 L -0.03672 0.229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0.00649 L -0.01497 0.325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2487 0.37246 " pathEditMode="relative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209 L -0.08971 0.4372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208 L 0.69675 0.343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31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209 L -0.61419 0.5372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82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1042 L -0.01289 0.4074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59 -0.00555 L -0.39206 0.4856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3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CEFF6-78BD-8B42-805D-B6753694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What is the impact of illegal Israeli settlements on Palestinians in the West Bank?</a:t>
            </a:r>
          </a:p>
        </p:txBody>
      </p:sp>
    </p:spTree>
    <p:extLst>
      <p:ext uri="{BB962C8B-B14F-4D97-AF65-F5344CB8AC3E}">
        <p14:creationId xmlns:p14="http://schemas.microsoft.com/office/powerpoint/2010/main" val="3816009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BC&amp;#39;s map of Israeli settlements in the West Bank. Holy shit. How can  anyone possibly believe they&amp;#39;re going to give any of these back? :  r/worldnews">
            <a:extLst>
              <a:ext uri="{FF2B5EF4-FFF2-40B4-BE49-F238E27FC236}">
                <a16:creationId xmlns:a16="http://schemas.microsoft.com/office/drawing/2014/main" id="{933B1350-9587-4A48-9E54-ED56B2E14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76" y="0"/>
            <a:ext cx="3978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economics at the heart of Israeli settlements | Middle East Eye">
            <a:extLst>
              <a:ext uri="{FF2B5EF4-FFF2-40B4-BE49-F238E27FC236}">
                <a16:creationId xmlns:a16="http://schemas.microsoft.com/office/drawing/2014/main" id="{DF0FCE26-E04F-8147-B7F2-87ED1FFA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4" y="2155370"/>
            <a:ext cx="5476453" cy="3649843"/>
          </a:xfrm>
          <a:prstGeom prst="rect">
            <a:avLst/>
          </a:prstGeom>
          <a:noFill/>
          <a:ln w="57150">
            <a:solidFill>
              <a:srgbClr val="3266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028ED3F-03D7-554B-B05F-768DA5052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73" y="5821542"/>
            <a:ext cx="5476453" cy="7031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326699"/>
                </a:solidFill>
              </a:rPr>
              <a:t>1 of 250 illegal Israeli settlements across the West Bank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0DCA5-5FF5-9E4A-9E8A-FD0D2BFC4527}"/>
              </a:ext>
            </a:extLst>
          </p:cNvPr>
          <p:cNvSpPr txBox="1"/>
          <p:nvPr/>
        </p:nvSpPr>
        <p:spPr>
          <a:xfrm>
            <a:off x="473531" y="333273"/>
            <a:ext cx="6302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326699"/>
                </a:solidFill>
              </a:rPr>
              <a:t>Small group discussion:</a:t>
            </a:r>
          </a:p>
          <a:p>
            <a:pPr algn="ctr"/>
            <a:r>
              <a:rPr lang="en-GB" sz="2400" dirty="0">
                <a:solidFill>
                  <a:srgbClr val="326699"/>
                </a:solidFill>
              </a:rPr>
              <a:t>What impact do you think the building of this settlement might have on Palestinians living locally? </a:t>
            </a:r>
          </a:p>
        </p:txBody>
      </p:sp>
    </p:spTree>
    <p:extLst>
      <p:ext uri="{BB962C8B-B14F-4D97-AF65-F5344CB8AC3E}">
        <p14:creationId xmlns:p14="http://schemas.microsoft.com/office/powerpoint/2010/main" val="19670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74206-58B9-4048-B3F0-CC704AB2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6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600" b="1" dirty="0"/>
              <a:t>Some of the impacts on Palestinians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96C75-ECC3-8644-B404-058B3EA44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83" y="1971042"/>
            <a:ext cx="7914196" cy="425196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Loss of land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Home demolitions.</a:t>
            </a:r>
            <a:r>
              <a:rPr lang="en-GB" sz="2000" dirty="0"/>
              <a:t> Since 2004, 1000 Palestinian homes have been destroyed by Israel to make way for settlements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Settler violence: </a:t>
            </a:r>
            <a:r>
              <a:rPr lang="en-GB" sz="2000" dirty="0"/>
              <a:t>settlers often attack Palestinians. In the first 6 months of 2021, there were 273 incidents of this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Breaking up the land of a future Palestinian state. </a:t>
            </a:r>
            <a:r>
              <a:rPr lang="en-GB" sz="2000" dirty="0"/>
              <a:t>What would a future Palestine look like now? Where would the border be?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Roads. </a:t>
            </a:r>
            <a:r>
              <a:rPr lang="en-GB" sz="2000" dirty="0"/>
              <a:t>New settler-only roads have been built in the West Bank. Palestinians are not allowed to use these; they have to use older, longer routes instead</a:t>
            </a:r>
          </a:p>
        </p:txBody>
      </p:sp>
      <p:pic>
        <p:nvPicPr>
          <p:cNvPr id="9" name="Picture 2" descr="BBC&amp;#39;s map of Israeli settlements in the West Bank. Holy shit. How can  anyone possibly believe they&amp;#39;re going to give any of these back? :  r/worldnews">
            <a:extLst>
              <a:ext uri="{FF2B5EF4-FFF2-40B4-BE49-F238E27FC236}">
                <a16:creationId xmlns:a16="http://schemas.microsoft.com/office/drawing/2014/main" id="{346B9E72-0B95-3141-8694-547ACE7C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700" y="1964468"/>
            <a:ext cx="2674257" cy="46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BD414A-E08E-E747-A3BA-D0874F2E8555}"/>
              </a:ext>
            </a:extLst>
          </p:cNvPr>
          <p:cNvSpPr txBox="1"/>
          <p:nvPr/>
        </p:nvSpPr>
        <p:spPr>
          <a:xfrm>
            <a:off x="604016" y="5378763"/>
            <a:ext cx="80595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Is this fair? Discuss this with the person sitting next to you and write down your conclusion</a:t>
            </a:r>
          </a:p>
          <a:p>
            <a:pPr marL="457200" indent="-457200">
              <a:buFontTx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Next, join up with another pair and share your answers. Do you think similarly or differently? Why? 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C49A07-47D9-0040-9798-64367A477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0698" y="171450"/>
            <a:ext cx="4240250" cy="6515100"/>
          </a:xfr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F61514B-CE99-F546-A564-B677F3699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07" b="3951"/>
          <a:stretch/>
        </p:blipFill>
        <p:spPr>
          <a:xfrm>
            <a:off x="217510" y="2925539"/>
            <a:ext cx="7261906" cy="3608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9BC4AE-9D88-3642-9A4F-868194536CAF}"/>
              </a:ext>
            </a:extLst>
          </p:cNvPr>
          <p:cNvSpPr txBox="1"/>
          <p:nvPr/>
        </p:nvSpPr>
        <p:spPr>
          <a:xfrm>
            <a:off x="697048" y="760785"/>
            <a:ext cx="6302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DB03B"/>
                </a:solidFill>
              </a:rPr>
              <a:t>What does this infographic tell you about the impact of illegal Israeli settlements on Palestinian life in the West Bank?</a:t>
            </a:r>
          </a:p>
        </p:txBody>
      </p:sp>
    </p:spTree>
    <p:extLst>
      <p:ext uri="{BB962C8B-B14F-4D97-AF65-F5344CB8AC3E}">
        <p14:creationId xmlns:p14="http://schemas.microsoft.com/office/powerpoint/2010/main" val="3581845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BD400-746A-524B-A665-53CFE260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61387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b="1" dirty="0"/>
              <a:t>Case study: Hebron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79769-3D17-544C-8C0F-9A698F294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79" y="2117315"/>
            <a:ext cx="5013920" cy="4119172"/>
          </a:xfrm>
        </p:spPr>
        <p:txBody>
          <a:bodyPr anchor="t">
            <a:normAutofit/>
          </a:bodyPr>
          <a:lstStyle/>
          <a:p>
            <a:r>
              <a:rPr lang="en-GB" dirty="0"/>
              <a:t>Hebron is a city in the south of the West Bank</a:t>
            </a:r>
          </a:p>
          <a:p>
            <a:r>
              <a:rPr lang="en-GB" dirty="0"/>
              <a:t>It is home to over </a:t>
            </a:r>
            <a:r>
              <a:rPr lang="en-GB" dirty="0">
                <a:solidFill>
                  <a:schemeClr val="accent2"/>
                </a:solidFill>
              </a:rPr>
              <a:t>200,000</a:t>
            </a:r>
            <a:r>
              <a:rPr lang="en-GB" dirty="0"/>
              <a:t> Palestinians, </a:t>
            </a:r>
            <a:r>
              <a:rPr lang="en-GB" dirty="0">
                <a:solidFill>
                  <a:schemeClr val="accent2"/>
                </a:solidFill>
              </a:rPr>
              <a:t>600</a:t>
            </a:r>
            <a:r>
              <a:rPr lang="en-GB" dirty="0"/>
              <a:t> illegal Israeli settlers and </a:t>
            </a:r>
            <a:r>
              <a:rPr lang="en-GB" dirty="0">
                <a:solidFill>
                  <a:schemeClr val="accent2"/>
                </a:solidFill>
              </a:rPr>
              <a:t>2000</a:t>
            </a:r>
            <a:r>
              <a:rPr lang="en-GB" dirty="0"/>
              <a:t> Israeli soldiers!</a:t>
            </a:r>
          </a:p>
          <a:p>
            <a:r>
              <a:rPr lang="en-GB" dirty="0"/>
              <a:t>The illegal Israeli settlements make life </a:t>
            </a:r>
            <a:r>
              <a:rPr lang="en-GB" b="1" dirty="0"/>
              <a:t>very difficult </a:t>
            </a:r>
            <a:r>
              <a:rPr lang="en-GB" dirty="0"/>
              <a:t>for Palestinians in Hebron</a:t>
            </a:r>
          </a:p>
          <a:p>
            <a:endParaRPr lang="en-GB" sz="1800" dirty="0">
              <a:highlight>
                <a:srgbClr val="FFFF00"/>
              </a:highlight>
            </a:endParaRPr>
          </a:p>
        </p:txBody>
      </p:sp>
      <p:pic>
        <p:nvPicPr>
          <p:cNvPr id="1026" name="Picture 2" descr="Hebron: Palestinians denounce Israeli decision to end observer mission -  BBC News">
            <a:extLst>
              <a:ext uri="{FF2B5EF4-FFF2-40B4-BE49-F238E27FC236}">
                <a16:creationId xmlns:a16="http://schemas.microsoft.com/office/drawing/2014/main" id="{FF95F099-39BF-A142-AA1B-9D6D5E39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80" y="2528309"/>
            <a:ext cx="5563441" cy="312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99C307-093B-B948-BE54-6C9E05995367}"/>
              </a:ext>
            </a:extLst>
          </p:cNvPr>
          <p:cNvSpPr/>
          <p:nvPr/>
        </p:nvSpPr>
        <p:spPr>
          <a:xfrm>
            <a:off x="8543931" y="4514472"/>
            <a:ext cx="948309" cy="37148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63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BD400-746A-524B-A665-53CFE260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61387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b="1" dirty="0"/>
              <a:t>Life in Hebron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79769-3D17-544C-8C0F-9A698F294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79" y="4182831"/>
            <a:ext cx="7162435" cy="2426560"/>
          </a:xfrm>
        </p:spPr>
        <p:txBody>
          <a:bodyPr anchor="t">
            <a:normAutofit fontScale="77500" lnSpcReduction="20000"/>
          </a:bodyPr>
          <a:lstStyle/>
          <a:p>
            <a:r>
              <a:rPr lang="en-GB" sz="3300" dirty="0"/>
              <a:t>In the city of Hebron, there are 86 checkpoints, roadblocks or physical obstructions controlled by Israeli soldiers</a:t>
            </a:r>
          </a:p>
          <a:p>
            <a:r>
              <a:rPr lang="en-GB" sz="3300" dirty="0"/>
              <a:t>They divide Hebron into Israeli and Palestinian areas</a:t>
            </a:r>
          </a:p>
          <a:p>
            <a:r>
              <a:rPr lang="en-GB" sz="3300" dirty="0"/>
              <a:t>This </a:t>
            </a:r>
            <a:r>
              <a:rPr lang="en-GB" sz="3300" b="1" dirty="0"/>
              <a:t>severely restricts </a:t>
            </a:r>
            <a:r>
              <a:rPr lang="en-GB" sz="3300" dirty="0"/>
              <a:t>Palestinian freedom of movement</a:t>
            </a:r>
          </a:p>
          <a:p>
            <a:endParaRPr lang="en-GB" sz="2400" dirty="0">
              <a:highlight>
                <a:srgbClr val="FFFF00"/>
              </a:highlight>
            </a:endParaRPr>
          </a:p>
          <a:p>
            <a:endParaRPr lang="en-GB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 sz="2400" dirty="0">
              <a:highlight>
                <a:srgbClr val="FFFF00"/>
              </a:highlight>
            </a:endParaRPr>
          </a:p>
          <a:p>
            <a:endParaRPr lang="en-GB" sz="2400" dirty="0">
              <a:highlight>
                <a:srgbClr val="FFFF00"/>
              </a:highlight>
            </a:endParaRPr>
          </a:p>
          <a:p>
            <a:endParaRPr lang="en-GB" sz="2400" dirty="0"/>
          </a:p>
        </p:txBody>
      </p:sp>
      <p:pic>
        <p:nvPicPr>
          <p:cNvPr id="9" name="Picture 4" descr="Hebron City Center | B&amp;#39;Tselem">
            <a:extLst>
              <a:ext uri="{FF2B5EF4-FFF2-40B4-BE49-F238E27FC236}">
                <a16:creationId xmlns:a16="http://schemas.microsoft.com/office/drawing/2014/main" id="{7A798FEF-F791-F84A-876D-375689AD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386" y="1982757"/>
            <a:ext cx="5128837" cy="188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6F7271-0E14-E44E-91E0-44F3214DF027}"/>
              </a:ext>
            </a:extLst>
          </p:cNvPr>
          <p:cNvSpPr txBox="1"/>
          <p:nvPr/>
        </p:nvSpPr>
        <p:spPr>
          <a:xfrm>
            <a:off x="6629098" y="248609"/>
            <a:ext cx="534577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Checkpoints: </a:t>
            </a:r>
            <a:r>
              <a:rPr lang="en-GB" dirty="0">
                <a:solidFill>
                  <a:schemeClr val="accent2"/>
                </a:solidFill>
              </a:rPr>
              <a:t>barriers set up by Israel to control and restrict Palestinian movement. In 2021 there were nearly 600 checkpoints across the West Bank </a:t>
            </a:r>
          </a:p>
          <a:p>
            <a:pPr algn="ctr"/>
            <a:r>
              <a:rPr lang="en-GB" i="1" dirty="0">
                <a:solidFill>
                  <a:schemeClr val="accent2"/>
                </a:solidFill>
              </a:rPr>
              <a:t>(add this to your glossary)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2890A1-5F66-4A40-88B6-4D8CE7F718D0}"/>
              </a:ext>
            </a:extLst>
          </p:cNvPr>
          <p:cNvSpPr txBox="1">
            <a:spLocks/>
          </p:cNvSpPr>
          <p:nvPr/>
        </p:nvSpPr>
        <p:spPr>
          <a:xfrm>
            <a:off x="675278" y="2360407"/>
            <a:ext cx="5654085" cy="581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2"/>
                </a:solidFill>
              </a:rPr>
              <a:t>What is a </a:t>
            </a:r>
            <a:r>
              <a:rPr lang="en-GB" b="1" dirty="0">
                <a:solidFill>
                  <a:schemeClr val="accent2"/>
                </a:solidFill>
              </a:rPr>
              <a:t>checkpoint</a:t>
            </a:r>
            <a:r>
              <a:rPr lang="en-GB" dirty="0">
                <a:solidFill>
                  <a:schemeClr val="accent2"/>
                </a:solidFill>
              </a:rPr>
              <a:t>? </a:t>
            </a:r>
          </a:p>
          <a:p>
            <a:r>
              <a:rPr lang="en-GB" dirty="0">
                <a:solidFill>
                  <a:schemeClr val="accent2"/>
                </a:solidFill>
              </a:rPr>
              <a:t>Have you ever passed through a checkpoint? </a:t>
            </a:r>
          </a:p>
        </p:txBody>
      </p:sp>
      <p:pic>
        <p:nvPicPr>
          <p:cNvPr id="4098" name="Picture 2" descr="Fear and exhaustion in the Old City of Hebron | Middle East Eye">
            <a:extLst>
              <a:ext uri="{FF2B5EF4-FFF2-40B4-BE49-F238E27FC236}">
                <a16:creationId xmlns:a16="http://schemas.microsoft.com/office/drawing/2014/main" id="{3EBCB925-2A51-234F-AA5D-EC3A68C80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02" y="4134308"/>
            <a:ext cx="3715621" cy="247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2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Connector 87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Group of people outline">
            <a:extLst>
              <a:ext uri="{FF2B5EF4-FFF2-40B4-BE49-F238E27FC236}">
                <a16:creationId xmlns:a16="http://schemas.microsoft.com/office/drawing/2014/main" id="{7A19F62C-1EAC-A346-A965-5A571A124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045" y="1008199"/>
            <a:ext cx="2648371" cy="2648371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ome outline">
            <a:extLst>
              <a:ext uri="{FF2B5EF4-FFF2-40B4-BE49-F238E27FC236}">
                <a16:creationId xmlns:a16="http://schemas.microsoft.com/office/drawing/2014/main" id="{5511B29A-E098-EE4C-8A18-526A0EC93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4222" y="835819"/>
            <a:ext cx="2659472" cy="2659472"/>
          </a:xfrm>
          <a:prstGeom prst="rect">
            <a:avLst/>
          </a:prstGeom>
        </p:spPr>
      </p:pic>
      <p:pic>
        <p:nvPicPr>
          <p:cNvPr id="9" name="Graphic 8" descr="Excavator outline">
            <a:extLst>
              <a:ext uri="{FF2B5EF4-FFF2-40B4-BE49-F238E27FC236}">
                <a16:creationId xmlns:a16="http://schemas.microsoft.com/office/drawing/2014/main" id="{770FC36A-EBB9-0548-9848-B9CA55126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8746" y="928577"/>
            <a:ext cx="2646677" cy="2646677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942CD3-1494-CE40-B30B-A9FEB30C0C97}"/>
              </a:ext>
            </a:extLst>
          </p:cNvPr>
          <p:cNvSpPr txBox="1"/>
          <p:nvPr/>
        </p:nvSpPr>
        <p:spPr>
          <a:xfrm>
            <a:off x="378068" y="3708176"/>
            <a:ext cx="235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people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67E328-3017-9A44-AD5F-69D1E640595B}"/>
              </a:ext>
            </a:extLst>
          </p:cNvPr>
          <p:cNvSpPr txBox="1"/>
          <p:nvPr/>
        </p:nvSpPr>
        <p:spPr>
          <a:xfrm>
            <a:off x="3280360" y="3673381"/>
            <a:ext cx="263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building</a:t>
            </a:r>
          </a:p>
        </p:txBody>
      </p:sp>
      <p:pic>
        <p:nvPicPr>
          <p:cNvPr id="16" name="Graphic 15" descr="No sign outline">
            <a:extLst>
              <a:ext uri="{FF2B5EF4-FFF2-40B4-BE49-F238E27FC236}">
                <a16:creationId xmlns:a16="http://schemas.microsoft.com/office/drawing/2014/main" id="{2A536FAD-D0D9-8849-BB85-261F6BCCF6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3322" y="945510"/>
            <a:ext cx="2570545" cy="257054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34BB82C-5F3E-2F40-AB2A-816281009AE9}"/>
              </a:ext>
            </a:extLst>
          </p:cNvPr>
          <p:cNvSpPr txBox="1">
            <a:spLocks/>
          </p:cNvSpPr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FFFFF"/>
                </a:solidFill>
              </a:rPr>
              <a:t>Illegal Israeli settlements in the West Bank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43CCEE2-D268-CC48-A460-F9A5616FEBE6}"/>
              </a:ext>
            </a:extLst>
          </p:cNvPr>
          <p:cNvSpPr txBox="1">
            <a:spLocks/>
          </p:cNvSpPr>
          <p:nvPr/>
        </p:nvSpPr>
        <p:spPr>
          <a:xfrm>
            <a:off x="602273" y="5792649"/>
            <a:ext cx="10971776" cy="490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i="1" dirty="0">
                <a:solidFill>
                  <a:srgbClr val="FFFFFF"/>
                </a:solidFill>
              </a:rPr>
              <a:t>People building homes illegally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09D885-6AB9-1A4D-A7A9-933616CAFBD9}"/>
              </a:ext>
            </a:extLst>
          </p:cNvPr>
          <p:cNvSpPr txBox="1"/>
          <p:nvPr/>
        </p:nvSpPr>
        <p:spPr>
          <a:xfrm>
            <a:off x="9307306" y="3670476"/>
            <a:ext cx="261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illegally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3EDF85-6BBA-304D-8DB0-68ED49B7F9BD}"/>
              </a:ext>
            </a:extLst>
          </p:cNvPr>
          <p:cNvSpPr txBox="1"/>
          <p:nvPr/>
        </p:nvSpPr>
        <p:spPr>
          <a:xfrm>
            <a:off x="6364153" y="3702350"/>
            <a:ext cx="235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homes</a:t>
            </a:r>
          </a:p>
        </p:txBody>
      </p:sp>
    </p:spTree>
    <p:extLst>
      <p:ext uri="{BB962C8B-B14F-4D97-AF65-F5344CB8AC3E}">
        <p14:creationId xmlns:p14="http://schemas.microsoft.com/office/powerpoint/2010/main" val="4270456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descr="Hebron: a city divided between Palestinians and Israeli settlers">
            <a:hlinkClick r:id="" action="ppaction://media"/>
            <a:extLst>
              <a:ext uri="{FF2B5EF4-FFF2-40B4-BE49-F238E27FC236}">
                <a16:creationId xmlns:a16="http://schemas.microsoft.com/office/drawing/2014/main" id="{E115D9D1-9A29-8A42-AF41-2321859047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19297" y="1200768"/>
            <a:ext cx="7390311" cy="4175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E8BB65-3B25-D74D-B667-2E7C31378004}"/>
              </a:ext>
            </a:extLst>
          </p:cNvPr>
          <p:cNvSpPr txBox="1"/>
          <p:nvPr/>
        </p:nvSpPr>
        <p:spPr>
          <a:xfrm>
            <a:off x="182392" y="1156060"/>
            <a:ext cx="42693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Watch this video and answer these questions in your book:</a:t>
            </a:r>
          </a:p>
          <a:p>
            <a:endParaRPr lang="en-GB" sz="2400" dirty="0"/>
          </a:p>
          <a:p>
            <a:r>
              <a:rPr lang="en-GB" sz="2400" dirty="0"/>
              <a:t>1.In the past 10 years, </a:t>
            </a:r>
            <a:r>
              <a:rPr lang="en-GB" sz="2400" dirty="0">
                <a:solidFill>
                  <a:schemeClr val="accent1"/>
                </a:solidFill>
              </a:rPr>
              <a:t>how many Israelis have been killed</a:t>
            </a:r>
            <a:r>
              <a:rPr lang="en-GB" sz="2400" dirty="0"/>
              <a:t> by Palestinians in the West Bank?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2.In the past 10 years, </a:t>
            </a:r>
            <a:r>
              <a:rPr lang="en-GB" sz="2400" dirty="0">
                <a:solidFill>
                  <a:schemeClr val="accent1"/>
                </a:solidFill>
              </a:rPr>
              <a:t>how many Palestinians have been killed </a:t>
            </a:r>
            <a:r>
              <a:rPr lang="en-GB" sz="2400" dirty="0"/>
              <a:t>by Israelis in the West Bank?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4A249E-6431-4345-8D0B-4A6694ABBB44}"/>
              </a:ext>
            </a:extLst>
          </p:cNvPr>
          <p:cNvSpPr/>
          <p:nvPr/>
        </p:nvSpPr>
        <p:spPr>
          <a:xfrm>
            <a:off x="33976" y="98697"/>
            <a:ext cx="63267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Life in Hebron: Video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1D5E6B-418D-DC49-A16B-1FC2E1639EF2}"/>
              </a:ext>
            </a:extLst>
          </p:cNvPr>
          <p:cNvSpPr/>
          <p:nvPr/>
        </p:nvSpPr>
        <p:spPr>
          <a:xfrm>
            <a:off x="6096000" y="5513846"/>
            <a:ext cx="5933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/>
              <a:t>Hebron is split into two areas:</a:t>
            </a:r>
          </a:p>
          <a:p>
            <a:pPr algn="r"/>
            <a:r>
              <a:rPr lang="en-GB" sz="2400" dirty="0">
                <a:solidFill>
                  <a:schemeClr val="accent1"/>
                </a:solidFill>
              </a:rPr>
              <a:t>-H1</a:t>
            </a:r>
            <a:r>
              <a:rPr lang="en-GB" sz="2400" dirty="0"/>
              <a:t>, the Palestinian area</a:t>
            </a:r>
          </a:p>
          <a:p>
            <a:pPr algn="r"/>
            <a:r>
              <a:rPr lang="en-GB" sz="2400" dirty="0">
                <a:solidFill>
                  <a:schemeClr val="accent1"/>
                </a:solidFill>
              </a:rPr>
              <a:t>-H2</a:t>
            </a:r>
            <a:r>
              <a:rPr lang="en-GB" sz="2400" dirty="0"/>
              <a:t>, the Israeli area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5AC8D3-74E4-134B-B299-B0F2430FB561}"/>
              </a:ext>
            </a:extLst>
          </p:cNvPr>
          <p:cNvSpPr txBox="1"/>
          <p:nvPr/>
        </p:nvSpPr>
        <p:spPr>
          <a:xfrm>
            <a:off x="8267407" y="847609"/>
            <a:ext cx="3890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4"/>
              </a:rPr>
              <a:t>https://www.youtube.com/watch?v=cYSTf5rWyu4</a:t>
            </a:r>
            <a:r>
              <a:rPr lang="en-GB" sz="14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FAAB77-F82D-2F4B-934D-0B585A832257}"/>
              </a:ext>
            </a:extLst>
          </p:cNvPr>
          <p:cNvSpPr/>
          <p:nvPr/>
        </p:nvSpPr>
        <p:spPr>
          <a:xfrm>
            <a:off x="182392" y="3293160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D6DB9-1BBD-7F42-A5FB-4260FDB6BE67}"/>
              </a:ext>
            </a:extLst>
          </p:cNvPr>
          <p:cNvSpPr/>
          <p:nvPr/>
        </p:nvSpPr>
        <p:spPr>
          <a:xfrm>
            <a:off x="182392" y="5099832"/>
            <a:ext cx="1703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Over 400</a:t>
            </a:r>
          </a:p>
        </p:txBody>
      </p:sp>
    </p:spTree>
    <p:extLst>
      <p:ext uri="{BB962C8B-B14F-4D97-AF65-F5344CB8AC3E}">
        <p14:creationId xmlns:p14="http://schemas.microsoft.com/office/powerpoint/2010/main" val="27199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B920E00-FF04-5C49-A5D6-FB7793BC94DC}"/>
              </a:ext>
            </a:extLst>
          </p:cNvPr>
          <p:cNvSpPr/>
          <p:nvPr/>
        </p:nvSpPr>
        <p:spPr>
          <a:xfrm>
            <a:off x="5010742" y="373250"/>
            <a:ext cx="3188340" cy="5105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Support for Israeli settlements: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Ideas: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-Israel occupied the West Bank in 1967, so Israeli citizens should be able to live here now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-Houses are cheaper in the West Bank so Israelis can afford bigger houses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-The cost of living is lower in the West Bank, so Israelis can enjoy a higher quality of life for cheaper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C4471D-29C8-5C4D-A18D-75C52B4F28E0}"/>
              </a:ext>
            </a:extLst>
          </p:cNvPr>
          <p:cNvSpPr/>
          <p:nvPr/>
        </p:nvSpPr>
        <p:spPr>
          <a:xfrm>
            <a:off x="8537827" y="1850746"/>
            <a:ext cx="3368344" cy="47234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Opposition to Israeli settlements: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Ideas:</a:t>
            </a:r>
          </a:p>
          <a:p>
            <a:pPr algn="ctr">
              <a:spcAft>
                <a:spcPts val="600"/>
              </a:spcAft>
              <a:defRPr/>
            </a:pPr>
            <a:r>
              <a:rPr lang="en-GB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-‘Occupation’ is meant to be </a:t>
            </a:r>
            <a:r>
              <a:rPr lang="en-GB" sz="20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en-GB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Israel should now </a:t>
            </a:r>
            <a:r>
              <a:rPr lang="en-GB" sz="2000" dirty="0">
                <a:solidFill>
                  <a:prstClr val="white"/>
                </a:solidFill>
                <a:latin typeface="Times" pitchFamily="2" charset="0"/>
                <a:cs typeface="Times New Roman" panose="02020603050405020304" pitchFamily="18" charset="0"/>
              </a:rPr>
              <a:t>give the West Bank back to the Palestinians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2" charset="0"/>
                <a:cs typeface="Times New Roman" panose="02020603050405020304" pitchFamily="18" charset="0"/>
              </a:rPr>
              <a:t>-Palestinians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2" charset="0"/>
                <a:cs typeface="Times New Roman" panose="02020603050405020304" pitchFamily="18" charset="0"/>
              </a:rPr>
              <a:t>hav</a:t>
            </a:r>
            <a:r>
              <a:rPr lang="en-GB" sz="2000" dirty="0">
                <a:solidFill>
                  <a:prstClr val="white"/>
                </a:solidFill>
                <a:latin typeface="Times" pitchFamily="2" charset="0"/>
                <a:cs typeface="Times New Roman" panose="02020603050405020304" pitchFamily="18" charset="0"/>
              </a:rPr>
              <a:t>e lived in the West Bank for centuries.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2" charset="0"/>
                <a:cs typeface="Times New Roman" panose="02020603050405020304" pitchFamily="18" charset="0"/>
              </a:rPr>
              <a:t>It is </a:t>
            </a:r>
            <a:r>
              <a:rPr kumimoji="0" lang="en-GB" sz="20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2" charset="0"/>
                <a:cs typeface="Times New Roman" panose="02020603050405020304" pitchFamily="18" charset="0"/>
              </a:rPr>
              <a:t>their ancestral land</a:t>
            </a:r>
          </a:p>
          <a:p>
            <a:pPr algn="ctr">
              <a:spcAft>
                <a:spcPts val="600"/>
              </a:spcAft>
              <a:defRPr/>
            </a:pPr>
            <a:r>
              <a:rPr lang="en-GB" sz="2000" noProof="0" dirty="0">
                <a:solidFill>
                  <a:prstClr val="white"/>
                </a:solidFill>
                <a:latin typeface="Times" pitchFamily="2" charset="0"/>
                <a:cs typeface="Times New Roman" panose="02020603050405020304" pitchFamily="18" charset="0"/>
              </a:rPr>
              <a:t>-Israeli settlements are illegal under international law. They violate </a:t>
            </a:r>
            <a:r>
              <a:rPr lang="en-GB" sz="2000" dirty="0">
                <a:solidFill>
                  <a:schemeClr val="bg1"/>
                </a:solidFill>
                <a:latin typeface="Times" pitchFamily="2" charset="0"/>
              </a:rPr>
              <a:t>Article 49 of the Fourth Geneva Convention</a:t>
            </a:r>
            <a:endParaRPr lang="en-GB" sz="2000" noProof="0" dirty="0">
              <a:solidFill>
                <a:prstClr val="white"/>
              </a:solidFill>
              <a:latin typeface="Times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DF65A-7CE7-974E-840F-806EE8CC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33" y="443750"/>
            <a:ext cx="3197132" cy="61497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16d. Debate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are now going to be assigned a partner. You and your partner are either </a:t>
            </a:r>
            <a:r>
              <a:rPr lang="en-US" sz="2400" b="1" kern="120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‘support’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or </a:t>
            </a:r>
            <a:r>
              <a:rPr lang="en-US" sz="24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‘opposition’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to illegal Israeli settlements. You </a:t>
            </a:r>
            <a:r>
              <a:rPr lang="en-US" sz="2400" b="1" dirty="0">
                <a:solidFill>
                  <a:srgbClr val="FFFFFF"/>
                </a:solidFill>
              </a:rPr>
              <a:t>can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spend a few minutes preparing your argument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Then you will join with another pair and have a debate about </a:t>
            </a:r>
            <a:r>
              <a:rPr lang="en-US" sz="2400" b="1" dirty="0">
                <a:solidFill>
                  <a:srgbClr val="FFFFFF"/>
                </a:solidFill>
              </a:rPr>
              <a:t>this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can you use from this lesson and previous lessons to support your argument?</a:t>
            </a:r>
            <a:br>
              <a:rPr lang="en-US" sz="2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4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FC6F25-9267-F64D-A124-DCB9DBA06BC7}"/>
              </a:ext>
            </a:extLst>
          </p:cNvPr>
          <p:cNvSpPr/>
          <p:nvPr/>
        </p:nvSpPr>
        <p:spPr>
          <a:xfrm>
            <a:off x="8632423" y="176213"/>
            <a:ext cx="3368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Occupation:</a:t>
            </a:r>
            <a:r>
              <a:rPr lang="en-GB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invasion and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temporary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control over a territory</a:t>
            </a:r>
          </a:p>
        </p:txBody>
      </p:sp>
    </p:spTree>
    <p:extLst>
      <p:ext uri="{BB962C8B-B14F-4D97-AF65-F5344CB8AC3E}">
        <p14:creationId xmlns:p14="http://schemas.microsoft.com/office/powerpoint/2010/main" val="152878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A15BFF3-2E82-44D2-9C24-B56ED92CD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61661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9AC8ED4D-9044-4447-9969-AB71C317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5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How did you find this debate?</a:t>
            </a:r>
          </a:p>
        </p:txBody>
      </p:sp>
    </p:spTree>
    <p:extLst>
      <p:ext uri="{BB962C8B-B14F-4D97-AF65-F5344CB8AC3E}">
        <p14:creationId xmlns:p14="http://schemas.microsoft.com/office/powerpoint/2010/main" val="946997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F3446-E911-974B-8866-73D4CD1C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29184"/>
            <a:ext cx="6241568" cy="1783080"/>
          </a:xfrm>
        </p:spPr>
        <p:txBody>
          <a:bodyPr anchor="b">
            <a:normAutofit/>
          </a:bodyPr>
          <a:lstStyle/>
          <a:p>
            <a:r>
              <a:rPr lang="en-GB" sz="5400">
                <a:solidFill>
                  <a:srgbClr val="FFFFFF"/>
                </a:solidFill>
              </a:rPr>
              <a:t>Food for thought</a:t>
            </a:r>
          </a:p>
        </p:txBody>
      </p:sp>
      <p:sp>
        <p:nvSpPr>
          <p:cNvPr id="82" name="sketch line">
            <a:extLst>
              <a:ext uri="{FF2B5EF4-FFF2-40B4-BE49-F238E27FC236}">
                <a16:creationId xmlns:a16="http://schemas.microsoft.com/office/drawing/2014/main" id="{62677C27-4325-4BE2-B2C9-B721DA9E3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2362200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0E582-6488-794C-B694-E70AF47C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706624"/>
            <a:ext cx="6241568" cy="3483864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In 2021, Ben and Jerry’s announced that it would not renew its licensing agreement in the occupied West Bank due to Israel’s illegal settlements on Palestinian land</a:t>
            </a:r>
          </a:p>
          <a:p>
            <a:r>
              <a:rPr lang="en-GB" dirty="0">
                <a:solidFill>
                  <a:srgbClr val="FFFFFF"/>
                </a:solidFill>
              </a:rPr>
              <a:t>Co-founders Ben and Jerry explained that settlements </a:t>
            </a:r>
            <a:r>
              <a:rPr lang="en-GB" u="sng" dirty="0">
                <a:solidFill>
                  <a:srgbClr val="FFFFFF"/>
                </a:solidFill>
                <a:hlinkClick r:id="rId2"/>
              </a:rPr>
              <a:t>‘violate the basic human rights of the Palestinian people’</a:t>
            </a:r>
            <a:endParaRPr lang="en-GB" u="sng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Should more companies do this?</a:t>
            </a:r>
          </a:p>
        </p:txBody>
      </p:sp>
      <p:pic>
        <p:nvPicPr>
          <p:cNvPr id="6" name="Graphic 5" descr="Ice cream outline">
            <a:extLst>
              <a:ext uri="{FF2B5EF4-FFF2-40B4-BE49-F238E27FC236}">
                <a16:creationId xmlns:a16="http://schemas.microsoft.com/office/drawing/2014/main" id="{F0767927-823B-C94F-9246-6A5B30B34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0641" y="329183"/>
            <a:ext cx="2861541" cy="2861541"/>
          </a:xfrm>
          <a:prstGeom prst="rect">
            <a:avLst/>
          </a:prstGeom>
        </p:spPr>
      </p:pic>
      <p:pic>
        <p:nvPicPr>
          <p:cNvPr id="7" name="Picture 4" descr="Ben &amp;amp; Jerry&amp;#39;s to stop sales in occupied Palestinian territories |  Palestinian territories | The Guardian">
            <a:extLst>
              <a:ext uri="{FF2B5EF4-FFF2-40B4-BE49-F238E27FC236}">
                <a16:creationId xmlns:a16="http://schemas.microsoft.com/office/drawing/2014/main" id="{C25F7C3D-0A78-FA44-B3F4-9D7FB3D86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3718" y="3429000"/>
            <a:ext cx="3815388" cy="28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46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ADBF2-92AA-D046-9995-A36F9D8B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11" y="397786"/>
            <a:ext cx="5558489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/>
              <a:t>Homework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C884F-18DC-784C-8F5F-697CDCB08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11" y="1886222"/>
            <a:ext cx="555848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Answer the question below in your book. </a:t>
            </a:r>
          </a:p>
          <a:p>
            <a:pPr marL="0" indent="0" algn="ctr">
              <a:buNone/>
            </a:pPr>
            <a:r>
              <a:rPr lang="en-GB" sz="3200" dirty="0"/>
              <a:t>You can use your notes from today’s lesson to support your argument</a:t>
            </a:r>
            <a:br>
              <a:rPr lang="en-US" sz="3200" dirty="0"/>
            </a:br>
            <a:endParaRPr lang="en-US" sz="3200" dirty="0"/>
          </a:p>
          <a:p>
            <a:pPr marL="0" indent="0" algn="ctr">
              <a:buNone/>
            </a:pPr>
            <a:r>
              <a:rPr lang="en-GB" sz="3200" b="1" dirty="0"/>
              <a:t>Should illegal Israeli settlement building in the West Bank continue? Why or why not?</a:t>
            </a:r>
            <a:endParaRPr lang="en-US" sz="3200" b="1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22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BBC&amp;#39;s map of Israeli settlements in the West Bank. Holy shit. How can  anyone possibly believe they&amp;#39;re going to give any of these back? :  r/worldnews">
            <a:extLst>
              <a:ext uri="{FF2B5EF4-FFF2-40B4-BE49-F238E27FC236}">
                <a16:creationId xmlns:a16="http://schemas.microsoft.com/office/drawing/2014/main" id="{71948BD1-B345-4B42-AF76-FAA1E047D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384425"/>
            <a:ext cx="2041525" cy="3616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ear and exhaustion in the Old City of Hebron | Middle East Eye">
            <a:extLst>
              <a:ext uri="{FF2B5EF4-FFF2-40B4-BE49-F238E27FC236}">
                <a16:creationId xmlns:a16="http://schemas.microsoft.com/office/drawing/2014/main" id="{33C42B5D-9A59-CD44-82C7-C4C38D57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384425"/>
            <a:ext cx="2733675" cy="17716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United Nations - Wikipedia">
            <a:extLst>
              <a:ext uri="{FF2B5EF4-FFF2-40B4-BE49-F238E27FC236}">
                <a16:creationId xmlns:a16="http://schemas.microsoft.com/office/drawing/2014/main" id="{F63AB6AA-A819-C548-9DE2-317CD77E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225925"/>
            <a:ext cx="2733675" cy="17748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economics at the heart of Israeli settlements | Middle East Eye">
            <a:extLst>
              <a:ext uri="{FF2B5EF4-FFF2-40B4-BE49-F238E27FC236}">
                <a16:creationId xmlns:a16="http://schemas.microsoft.com/office/drawing/2014/main" id="{A0506C9F-0928-CA4B-B04E-DB033017A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2384425"/>
            <a:ext cx="3611563" cy="2346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ebron City Center | B&amp;#39;Tselem">
            <a:extLst>
              <a:ext uri="{FF2B5EF4-FFF2-40B4-BE49-F238E27FC236}">
                <a16:creationId xmlns:a16="http://schemas.microsoft.com/office/drawing/2014/main" id="{591F93F5-B1F3-0A48-9E36-BE037F781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4799013"/>
            <a:ext cx="3611563" cy="12017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S says Israeli settlements no longer considered illegal in dramatic shift  | Israel | The Guardian">
            <a:extLst>
              <a:ext uri="{FF2B5EF4-FFF2-40B4-BE49-F238E27FC236}">
                <a16:creationId xmlns:a16="http://schemas.microsoft.com/office/drawing/2014/main" id="{46DC457F-2C5D-6846-B98E-262A575A5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3425" y="2384425"/>
            <a:ext cx="1538288" cy="1122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EB36C55A-560F-E24F-AC86-0EABC0343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9623425" y="3575050"/>
            <a:ext cx="1538288" cy="24241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A75BF3-192A-3B41-A53A-D971671F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400" b="1" u="sng" kern="1200" dirty="0">
                <a:latin typeface="+mj-lt"/>
                <a:ea typeface="+mj-ea"/>
                <a:cs typeface="+mj-cs"/>
              </a:rPr>
              <a:t>Plenary</a:t>
            </a:r>
            <a:br>
              <a:rPr lang="en-US" sz="2400" b="1" kern="1200" dirty="0"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latin typeface="+mj-lt"/>
                <a:ea typeface="+mj-ea"/>
                <a:cs typeface="+mj-cs"/>
              </a:rPr>
              <a:t>Answer this question with the person next to you: </a:t>
            </a:r>
            <a:br>
              <a:rPr lang="en-US" sz="2400" b="1" kern="1200" dirty="0"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latin typeface="+mj-lt"/>
                <a:ea typeface="+mj-ea"/>
                <a:cs typeface="+mj-cs"/>
              </a:rPr>
              <a:t>what </a:t>
            </a:r>
            <a:r>
              <a:rPr lang="en-US" sz="24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3 things </a:t>
            </a:r>
            <a:r>
              <a:rPr lang="en-US" sz="2400" b="1" kern="1200" dirty="0">
                <a:latin typeface="+mj-lt"/>
                <a:ea typeface="+mj-ea"/>
                <a:cs typeface="+mj-cs"/>
              </a:rPr>
              <a:t>have you learnt today about illegal Israeli settlements in the West Bank? </a:t>
            </a:r>
          </a:p>
        </p:txBody>
      </p:sp>
    </p:spTree>
    <p:extLst>
      <p:ext uri="{BB962C8B-B14F-4D97-AF65-F5344CB8AC3E}">
        <p14:creationId xmlns:p14="http://schemas.microsoft.com/office/powerpoint/2010/main" val="246278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27D26-5A98-614E-8045-35B33A551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4200" b="1" dirty="0"/>
              <a:t>What is the impact of illegal Israeli settlements in the West Bank? </a:t>
            </a:r>
            <a:endParaRPr lang="en-GB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26E04-E97D-AE41-B8F8-2DB0BF60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Lesson 16</a:t>
            </a:r>
          </a:p>
        </p:txBody>
      </p:sp>
      <p:sp>
        <p:nvSpPr>
          <p:cNvPr id="7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he economics at the heart of Israeli settlements | Middle East Eye">
            <a:extLst>
              <a:ext uri="{FF2B5EF4-FFF2-40B4-BE49-F238E27FC236}">
                <a16:creationId xmlns:a16="http://schemas.microsoft.com/office/drawing/2014/main" id="{B20A6716-8829-8C4E-8CDF-4452F1837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8873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6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CB97F-EB77-3048-B080-91B3862A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Learning objectives</a:t>
            </a:r>
          </a:p>
        </p:txBody>
      </p:sp>
      <p:sp>
        <p:nvSpPr>
          <p:cNvPr id="15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45E05-C355-9840-B875-D217E3C81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By the end of this lesson, you should be able to: </a:t>
            </a:r>
          </a:p>
          <a:p>
            <a:r>
              <a:rPr lang="en-GB" dirty="0"/>
              <a:t>Describe what an illegal Israeli settlement is</a:t>
            </a:r>
          </a:p>
          <a:p>
            <a:r>
              <a:rPr lang="en-GB" dirty="0"/>
              <a:t>Explain why this is illegal under international law</a:t>
            </a:r>
          </a:p>
          <a:p>
            <a:r>
              <a:rPr lang="en-GB" dirty="0"/>
              <a:t>Discuss the impact of this on Palestinians in the West Bank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5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26A2-60FC-2E4F-BEDD-06BD086A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69" y="1170875"/>
            <a:ext cx="3699602" cy="1653927"/>
          </a:xfrm>
        </p:spPr>
        <p:txBody>
          <a:bodyPr>
            <a:noAutofit/>
          </a:bodyPr>
          <a:lstStyle/>
          <a:p>
            <a:pPr>
              <a:tabLst>
                <a:tab pos="1057275" algn="l"/>
              </a:tabLst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16a. Keywords activity</a:t>
            </a:r>
            <a:br>
              <a:rPr lang="en-GB" sz="2800" dirty="0">
                <a:solidFill>
                  <a:srgbClr val="ABA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dirty="0">
                <a:solidFill>
                  <a:srgbClr val="ABA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small groups, cut out these cards and match up the </a:t>
            </a:r>
            <a:r>
              <a:rPr lang="en-GB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keywords</a:t>
            </a:r>
            <a:r>
              <a:rPr lang="en-GB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definitions,</a:t>
            </a:r>
            <a:r>
              <a:rPr lang="en-GB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 this:</a:t>
            </a:r>
            <a:endParaRPr lang="en-GB" sz="28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 descr="Domino Tile with solid fill">
            <a:extLst>
              <a:ext uri="{FF2B5EF4-FFF2-40B4-BE49-F238E27FC236}">
                <a16:creationId xmlns:a16="http://schemas.microsoft.com/office/drawing/2014/main" id="{BC1219D3-289C-1744-ACB3-75F35B52B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888785">
            <a:off x="2635131" y="4095430"/>
            <a:ext cx="1066229" cy="1066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B2835-1572-7A4F-9774-D7C7DAB74435}"/>
              </a:ext>
            </a:extLst>
          </p:cNvPr>
          <p:cNvSpPr txBox="1"/>
          <p:nvPr/>
        </p:nvSpPr>
        <p:spPr>
          <a:xfrm>
            <a:off x="9337363" y="352362"/>
            <a:ext cx="2523727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lvl="0"/>
            <a:r>
              <a:rPr lang="en-GB" b="1" dirty="0">
                <a:solidFill>
                  <a:schemeClr val="accent4"/>
                </a:solidFill>
              </a:rPr>
              <a:t>Fourth Geneva Convention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GB" dirty="0"/>
              <a:t>The establishment of an Israeli community on Palestinian land, which violates the Fourth Geneva Convention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1EDF4-7354-BA42-BA3D-61BB5FE81495}"/>
              </a:ext>
            </a:extLst>
          </p:cNvPr>
          <p:cNvSpPr txBox="1"/>
          <p:nvPr/>
        </p:nvSpPr>
        <p:spPr>
          <a:xfrm>
            <a:off x="4069969" y="3386508"/>
            <a:ext cx="2523727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lvl="0"/>
            <a:r>
              <a:rPr lang="en-GB" b="1" dirty="0">
                <a:solidFill>
                  <a:schemeClr val="accent4"/>
                </a:solidFill>
              </a:rPr>
              <a:t>International law</a:t>
            </a:r>
            <a:endParaRPr lang="en-GB" dirty="0">
              <a:solidFill>
                <a:schemeClr val="accent4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en-GB" dirty="0"/>
              <a:t>Someone with Israeli citizenship who makes a home on Palestinian land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BEB35-0C0C-564C-AE4E-9C0271149AED}"/>
              </a:ext>
            </a:extLst>
          </p:cNvPr>
          <p:cNvSpPr txBox="1"/>
          <p:nvPr/>
        </p:nvSpPr>
        <p:spPr>
          <a:xfrm>
            <a:off x="9363972" y="3386508"/>
            <a:ext cx="2523727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lvl="0"/>
            <a:r>
              <a:rPr lang="en-GB" b="1" dirty="0">
                <a:solidFill>
                  <a:schemeClr val="accent4"/>
                </a:solidFill>
              </a:rPr>
              <a:t>West Bank</a:t>
            </a:r>
            <a:endParaRPr lang="en-GB" dirty="0">
              <a:solidFill>
                <a:schemeClr val="accent4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en-GB" dirty="0"/>
              <a:t>An agreement about how civilians should be treated in war zones, from 1950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BC916C-03F3-924A-B746-5ABD097B5377}"/>
              </a:ext>
            </a:extLst>
          </p:cNvPr>
          <p:cNvSpPr txBox="1"/>
          <p:nvPr/>
        </p:nvSpPr>
        <p:spPr>
          <a:xfrm>
            <a:off x="6716186" y="352362"/>
            <a:ext cx="2523727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lvl="0"/>
            <a:r>
              <a:rPr lang="en-GB" b="1" dirty="0">
                <a:solidFill>
                  <a:schemeClr val="accent4"/>
                </a:solidFill>
              </a:rPr>
              <a:t>Settlements</a:t>
            </a:r>
          </a:p>
          <a:p>
            <a:pPr lvl="0"/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700" lvl="2"/>
            <a:r>
              <a:rPr lang="en-GB" dirty="0"/>
              <a:t>The area of Palestine-Israel which came under Jordanian control as a consequence of the Arab-Israeli War of 1948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3D0D37-2DCC-1A4A-9FA4-34804BE032BC}"/>
              </a:ext>
            </a:extLst>
          </p:cNvPr>
          <p:cNvSpPr txBox="1"/>
          <p:nvPr/>
        </p:nvSpPr>
        <p:spPr>
          <a:xfrm>
            <a:off x="6716187" y="3386508"/>
            <a:ext cx="2523727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lvl="0"/>
            <a:r>
              <a:rPr lang="en-GB" b="1" dirty="0">
                <a:solidFill>
                  <a:schemeClr val="accent4"/>
                </a:solidFill>
              </a:rPr>
              <a:t>Israeli settler</a:t>
            </a:r>
            <a:endParaRPr lang="en-GB" dirty="0">
              <a:solidFill>
                <a:schemeClr val="accent4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700" lvl="2"/>
            <a:r>
              <a:rPr lang="en-GB" dirty="0"/>
              <a:t>The establishment of small communities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D495A0-C5B9-D94D-BE67-382D7F28AD32}"/>
              </a:ext>
            </a:extLst>
          </p:cNvPr>
          <p:cNvSpPr txBox="1"/>
          <p:nvPr/>
        </p:nvSpPr>
        <p:spPr>
          <a:xfrm>
            <a:off x="4069969" y="352362"/>
            <a:ext cx="2523727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Illegal Israeli settlement</a:t>
            </a:r>
            <a:endParaRPr lang="en-GB" dirty="0">
              <a:solidFill>
                <a:schemeClr val="accent4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en-GB" dirty="0"/>
              <a:t>Laws on the relationships between countries</a:t>
            </a:r>
          </a:p>
        </p:txBody>
      </p:sp>
      <p:pic>
        <p:nvPicPr>
          <p:cNvPr id="18" name="Graphic 17" descr="Domino Tile with solid fill">
            <a:extLst>
              <a:ext uri="{FF2B5EF4-FFF2-40B4-BE49-F238E27FC236}">
                <a16:creationId xmlns:a16="http://schemas.microsoft.com/office/drawing/2014/main" id="{B9C7FFFE-DD9B-9748-93FC-9EE69D209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65326" y="3698647"/>
            <a:ext cx="1066229" cy="1066229"/>
          </a:xfrm>
          <a:prstGeom prst="rect">
            <a:avLst/>
          </a:prstGeom>
        </p:spPr>
      </p:pic>
      <p:pic>
        <p:nvPicPr>
          <p:cNvPr id="19" name="Graphic 18" descr="Domino Tile with solid fill">
            <a:extLst>
              <a:ext uri="{FF2B5EF4-FFF2-40B4-BE49-F238E27FC236}">
                <a16:creationId xmlns:a16="http://schemas.microsoft.com/office/drawing/2014/main" id="{8ABB0A5B-3217-404A-AF30-8CE30FD4B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435335">
            <a:off x="449659" y="4050300"/>
            <a:ext cx="1066229" cy="1066229"/>
          </a:xfrm>
          <a:prstGeom prst="rect">
            <a:avLst/>
          </a:prstGeom>
        </p:spPr>
      </p:pic>
      <p:pic>
        <p:nvPicPr>
          <p:cNvPr id="20" name="Graphic 19" descr="Domino Tile with solid fill">
            <a:extLst>
              <a:ext uri="{FF2B5EF4-FFF2-40B4-BE49-F238E27FC236}">
                <a16:creationId xmlns:a16="http://schemas.microsoft.com/office/drawing/2014/main" id="{1E840A4C-ABB0-C24C-B62B-6D9C0A7B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136334">
            <a:off x="2544297" y="5058666"/>
            <a:ext cx="1066229" cy="1066229"/>
          </a:xfrm>
          <a:prstGeom prst="rect">
            <a:avLst/>
          </a:prstGeom>
        </p:spPr>
      </p:pic>
      <p:pic>
        <p:nvPicPr>
          <p:cNvPr id="21" name="Graphic 20" descr="Domino Tile with solid fill">
            <a:extLst>
              <a:ext uri="{FF2B5EF4-FFF2-40B4-BE49-F238E27FC236}">
                <a16:creationId xmlns:a16="http://schemas.microsoft.com/office/drawing/2014/main" id="{8CAEF1B9-9A30-7C4D-AAB6-C228CCD6A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621620">
            <a:off x="1560411" y="5488787"/>
            <a:ext cx="1066229" cy="1066229"/>
          </a:xfrm>
          <a:prstGeom prst="rect">
            <a:avLst/>
          </a:prstGeom>
        </p:spPr>
      </p:pic>
      <p:pic>
        <p:nvPicPr>
          <p:cNvPr id="22" name="Graphic 21" descr="Domino Tile with solid fill">
            <a:extLst>
              <a:ext uri="{FF2B5EF4-FFF2-40B4-BE49-F238E27FC236}">
                <a16:creationId xmlns:a16="http://schemas.microsoft.com/office/drawing/2014/main" id="{EAA7695B-D5A3-2A44-9B84-2E9509812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64776">
            <a:off x="501750" y="5018704"/>
            <a:ext cx="1066229" cy="10662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E785F8-776F-9F44-B2CF-2CE2C7428F28}"/>
              </a:ext>
            </a:extLst>
          </p:cNvPr>
          <p:cNvSpPr/>
          <p:nvPr/>
        </p:nvSpPr>
        <p:spPr>
          <a:xfrm>
            <a:off x="3672794" y="6372535"/>
            <a:ext cx="8419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Extension question: which of these keywords have you come across before?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4875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63AEEFC-718D-B64F-A1EF-BFA4E4C18693}"/>
              </a:ext>
            </a:extLst>
          </p:cNvPr>
          <p:cNvSpPr/>
          <p:nvPr/>
        </p:nvSpPr>
        <p:spPr>
          <a:xfrm>
            <a:off x="276321" y="285117"/>
            <a:ext cx="4103726" cy="4426583"/>
          </a:xfrm>
          <a:custGeom>
            <a:avLst/>
            <a:gdLst>
              <a:gd name="connsiteX0" fmla="*/ 0 w 4103726"/>
              <a:gd name="connsiteY0" fmla="*/ 0 h 4426583"/>
              <a:gd name="connsiteX1" fmla="*/ 463135 w 4103726"/>
              <a:gd name="connsiteY1" fmla="*/ 0 h 4426583"/>
              <a:gd name="connsiteX2" fmla="*/ 1090419 w 4103726"/>
              <a:gd name="connsiteY2" fmla="*/ 0 h 4426583"/>
              <a:gd name="connsiteX3" fmla="*/ 1635628 w 4103726"/>
              <a:gd name="connsiteY3" fmla="*/ 0 h 4426583"/>
              <a:gd name="connsiteX4" fmla="*/ 2221875 w 4103726"/>
              <a:gd name="connsiteY4" fmla="*/ 0 h 4426583"/>
              <a:gd name="connsiteX5" fmla="*/ 2890196 w 4103726"/>
              <a:gd name="connsiteY5" fmla="*/ 0 h 4426583"/>
              <a:gd name="connsiteX6" fmla="*/ 3394368 w 4103726"/>
              <a:gd name="connsiteY6" fmla="*/ 0 h 4426583"/>
              <a:gd name="connsiteX7" fmla="*/ 4103726 w 4103726"/>
              <a:gd name="connsiteY7" fmla="*/ 0 h 4426583"/>
              <a:gd name="connsiteX8" fmla="*/ 4103726 w 4103726"/>
              <a:gd name="connsiteY8" fmla="*/ 464791 h 4426583"/>
              <a:gd name="connsiteX9" fmla="*/ 4103726 w 4103726"/>
              <a:gd name="connsiteY9" fmla="*/ 973848 h 4426583"/>
              <a:gd name="connsiteX10" fmla="*/ 4103726 w 4103726"/>
              <a:gd name="connsiteY10" fmla="*/ 1527171 h 4426583"/>
              <a:gd name="connsiteX11" fmla="*/ 4103726 w 4103726"/>
              <a:gd name="connsiteY11" fmla="*/ 1991962 h 4426583"/>
              <a:gd name="connsiteX12" fmla="*/ 4103726 w 4103726"/>
              <a:gd name="connsiteY12" fmla="*/ 2633817 h 4426583"/>
              <a:gd name="connsiteX13" fmla="*/ 4103726 w 4103726"/>
              <a:gd name="connsiteY13" fmla="*/ 3187140 h 4426583"/>
              <a:gd name="connsiteX14" fmla="*/ 4103726 w 4103726"/>
              <a:gd name="connsiteY14" fmla="*/ 3828994 h 4426583"/>
              <a:gd name="connsiteX15" fmla="*/ 4103726 w 4103726"/>
              <a:gd name="connsiteY15" fmla="*/ 4426583 h 4426583"/>
              <a:gd name="connsiteX16" fmla="*/ 3558517 w 4103726"/>
              <a:gd name="connsiteY16" fmla="*/ 4426583 h 4426583"/>
              <a:gd name="connsiteX17" fmla="*/ 3013307 w 4103726"/>
              <a:gd name="connsiteY17" fmla="*/ 4426583 h 4426583"/>
              <a:gd name="connsiteX18" fmla="*/ 2386024 w 4103726"/>
              <a:gd name="connsiteY18" fmla="*/ 4426583 h 4426583"/>
              <a:gd name="connsiteX19" fmla="*/ 1799777 w 4103726"/>
              <a:gd name="connsiteY19" fmla="*/ 4426583 h 4426583"/>
              <a:gd name="connsiteX20" fmla="*/ 1131456 w 4103726"/>
              <a:gd name="connsiteY20" fmla="*/ 4426583 h 4426583"/>
              <a:gd name="connsiteX21" fmla="*/ 0 w 4103726"/>
              <a:gd name="connsiteY21" fmla="*/ 4426583 h 4426583"/>
              <a:gd name="connsiteX22" fmla="*/ 0 w 4103726"/>
              <a:gd name="connsiteY22" fmla="*/ 3828994 h 4426583"/>
              <a:gd name="connsiteX23" fmla="*/ 0 w 4103726"/>
              <a:gd name="connsiteY23" fmla="*/ 3275671 h 4426583"/>
              <a:gd name="connsiteX24" fmla="*/ 0 w 4103726"/>
              <a:gd name="connsiteY24" fmla="*/ 2678083 h 4426583"/>
              <a:gd name="connsiteX25" fmla="*/ 0 w 4103726"/>
              <a:gd name="connsiteY25" fmla="*/ 2124760 h 4426583"/>
              <a:gd name="connsiteX26" fmla="*/ 0 w 4103726"/>
              <a:gd name="connsiteY26" fmla="*/ 1571437 h 4426583"/>
              <a:gd name="connsiteX27" fmla="*/ 0 w 4103726"/>
              <a:gd name="connsiteY27" fmla="*/ 1018114 h 4426583"/>
              <a:gd name="connsiteX28" fmla="*/ 0 w 4103726"/>
              <a:gd name="connsiteY28" fmla="*/ 597589 h 4426583"/>
              <a:gd name="connsiteX29" fmla="*/ 0 w 4103726"/>
              <a:gd name="connsiteY29" fmla="*/ 0 h 442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3726" h="4426583" fill="none" extrusionOk="0">
                <a:moveTo>
                  <a:pt x="0" y="0"/>
                </a:moveTo>
                <a:cubicBezTo>
                  <a:pt x="170464" y="-932"/>
                  <a:pt x="268783" y="49289"/>
                  <a:pt x="463135" y="0"/>
                </a:cubicBezTo>
                <a:cubicBezTo>
                  <a:pt x="657487" y="-49289"/>
                  <a:pt x="818740" y="62601"/>
                  <a:pt x="1090419" y="0"/>
                </a:cubicBezTo>
                <a:cubicBezTo>
                  <a:pt x="1362098" y="-62601"/>
                  <a:pt x="1496981" y="47696"/>
                  <a:pt x="1635628" y="0"/>
                </a:cubicBezTo>
                <a:cubicBezTo>
                  <a:pt x="1774275" y="-47696"/>
                  <a:pt x="1951056" y="18239"/>
                  <a:pt x="2221875" y="0"/>
                </a:cubicBezTo>
                <a:cubicBezTo>
                  <a:pt x="2492694" y="-18239"/>
                  <a:pt x="2595607" y="26151"/>
                  <a:pt x="2890196" y="0"/>
                </a:cubicBezTo>
                <a:cubicBezTo>
                  <a:pt x="3184785" y="-26151"/>
                  <a:pt x="3252239" y="32625"/>
                  <a:pt x="3394368" y="0"/>
                </a:cubicBezTo>
                <a:cubicBezTo>
                  <a:pt x="3536497" y="-32625"/>
                  <a:pt x="3943463" y="77433"/>
                  <a:pt x="4103726" y="0"/>
                </a:cubicBezTo>
                <a:cubicBezTo>
                  <a:pt x="4139607" y="192950"/>
                  <a:pt x="4094943" y="370088"/>
                  <a:pt x="4103726" y="464791"/>
                </a:cubicBezTo>
                <a:cubicBezTo>
                  <a:pt x="4112509" y="559494"/>
                  <a:pt x="4068526" y="730766"/>
                  <a:pt x="4103726" y="973848"/>
                </a:cubicBezTo>
                <a:cubicBezTo>
                  <a:pt x="4138926" y="1216930"/>
                  <a:pt x="4069035" y="1365948"/>
                  <a:pt x="4103726" y="1527171"/>
                </a:cubicBezTo>
                <a:cubicBezTo>
                  <a:pt x="4138417" y="1688394"/>
                  <a:pt x="4070002" y="1782992"/>
                  <a:pt x="4103726" y="1991962"/>
                </a:cubicBezTo>
                <a:cubicBezTo>
                  <a:pt x="4137450" y="2200932"/>
                  <a:pt x="4088017" y="2471816"/>
                  <a:pt x="4103726" y="2633817"/>
                </a:cubicBezTo>
                <a:cubicBezTo>
                  <a:pt x="4119435" y="2795818"/>
                  <a:pt x="4071772" y="3037176"/>
                  <a:pt x="4103726" y="3187140"/>
                </a:cubicBezTo>
                <a:cubicBezTo>
                  <a:pt x="4135680" y="3337104"/>
                  <a:pt x="4102697" y="3634298"/>
                  <a:pt x="4103726" y="3828994"/>
                </a:cubicBezTo>
                <a:cubicBezTo>
                  <a:pt x="4104755" y="4023690"/>
                  <a:pt x="4077620" y="4185550"/>
                  <a:pt x="4103726" y="4426583"/>
                </a:cubicBezTo>
                <a:cubicBezTo>
                  <a:pt x="3858638" y="4431846"/>
                  <a:pt x="3784508" y="4380504"/>
                  <a:pt x="3558517" y="4426583"/>
                </a:cubicBezTo>
                <a:cubicBezTo>
                  <a:pt x="3332526" y="4472662"/>
                  <a:pt x="3205955" y="4369132"/>
                  <a:pt x="3013307" y="4426583"/>
                </a:cubicBezTo>
                <a:cubicBezTo>
                  <a:pt x="2820659" y="4484034"/>
                  <a:pt x="2654832" y="4364221"/>
                  <a:pt x="2386024" y="4426583"/>
                </a:cubicBezTo>
                <a:cubicBezTo>
                  <a:pt x="2117216" y="4488945"/>
                  <a:pt x="2063878" y="4398936"/>
                  <a:pt x="1799777" y="4426583"/>
                </a:cubicBezTo>
                <a:cubicBezTo>
                  <a:pt x="1535676" y="4454230"/>
                  <a:pt x="1332929" y="4364537"/>
                  <a:pt x="1131456" y="4426583"/>
                </a:cubicBezTo>
                <a:cubicBezTo>
                  <a:pt x="929983" y="4488629"/>
                  <a:pt x="428551" y="4345790"/>
                  <a:pt x="0" y="4426583"/>
                </a:cubicBezTo>
                <a:cubicBezTo>
                  <a:pt x="-56209" y="4139011"/>
                  <a:pt x="22436" y="4013406"/>
                  <a:pt x="0" y="3828994"/>
                </a:cubicBezTo>
                <a:cubicBezTo>
                  <a:pt x="-22436" y="3644582"/>
                  <a:pt x="53077" y="3449106"/>
                  <a:pt x="0" y="3275671"/>
                </a:cubicBezTo>
                <a:cubicBezTo>
                  <a:pt x="-53077" y="3102236"/>
                  <a:pt x="20252" y="2898299"/>
                  <a:pt x="0" y="2678083"/>
                </a:cubicBezTo>
                <a:cubicBezTo>
                  <a:pt x="-20252" y="2457867"/>
                  <a:pt x="8524" y="2278245"/>
                  <a:pt x="0" y="2124760"/>
                </a:cubicBezTo>
                <a:cubicBezTo>
                  <a:pt x="-8524" y="1971275"/>
                  <a:pt x="40713" y="1692495"/>
                  <a:pt x="0" y="1571437"/>
                </a:cubicBezTo>
                <a:cubicBezTo>
                  <a:pt x="-40713" y="1450379"/>
                  <a:pt x="54908" y="1206928"/>
                  <a:pt x="0" y="1018114"/>
                </a:cubicBezTo>
                <a:cubicBezTo>
                  <a:pt x="-54908" y="829300"/>
                  <a:pt x="23996" y="701512"/>
                  <a:pt x="0" y="597589"/>
                </a:cubicBezTo>
                <a:cubicBezTo>
                  <a:pt x="-23996" y="493667"/>
                  <a:pt x="13531" y="245770"/>
                  <a:pt x="0" y="0"/>
                </a:cubicBezTo>
                <a:close/>
              </a:path>
              <a:path w="4103726" h="4426583" stroke="0" extrusionOk="0">
                <a:moveTo>
                  <a:pt x="0" y="0"/>
                </a:moveTo>
                <a:cubicBezTo>
                  <a:pt x="193783" y="-64746"/>
                  <a:pt x="319369" y="16396"/>
                  <a:pt x="545209" y="0"/>
                </a:cubicBezTo>
                <a:cubicBezTo>
                  <a:pt x="771049" y="-16396"/>
                  <a:pt x="844984" y="41127"/>
                  <a:pt x="1008344" y="0"/>
                </a:cubicBezTo>
                <a:cubicBezTo>
                  <a:pt x="1171704" y="-41127"/>
                  <a:pt x="1461516" y="76871"/>
                  <a:pt x="1676665" y="0"/>
                </a:cubicBezTo>
                <a:cubicBezTo>
                  <a:pt x="1891814" y="-76871"/>
                  <a:pt x="2031043" y="25505"/>
                  <a:pt x="2221875" y="0"/>
                </a:cubicBezTo>
                <a:cubicBezTo>
                  <a:pt x="2412707" y="-25505"/>
                  <a:pt x="2580257" y="43277"/>
                  <a:pt x="2767084" y="0"/>
                </a:cubicBezTo>
                <a:cubicBezTo>
                  <a:pt x="2953911" y="-43277"/>
                  <a:pt x="3129418" y="68615"/>
                  <a:pt x="3435405" y="0"/>
                </a:cubicBezTo>
                <a:cubicBezTo>
                  <a:pt x="3741392" y="-68615"/>
                  <a:pt x="3870327" y="18378"/>
                  <a:pt x="4103726" y="0"/>
                </a:cubicBezTo>
                <a:cubicBezTo>
                  <a:pt x="4104433" y="250098"/>
                  <a:pt x="4027166" y="440433"/>
                  <a:pt x="4103726" y="641855"/>
                </a:cubicBezTo>
                <a:cubicBezTo>
                  <a:pt x="4180286" y="843278"/>
                  <a:pt x="4071881" y="985771"/>
                  <a:pt x="4103726" y="1106646"/>
                </a:cubicBezTo>
                <a:cubicBezTo>
                  <a:pt x="4135571" y="1227521"/>
                  <a:pt x="4059439" y="1459117"/>
                  <a:pt x="4103726" y="1571437"/>
                </a:cubicBezTo>
                <a:cubicBezTo>
                  <a:pt x="4148013" y="1683757"/>
                  <a:pt x="4068689" y="1887371"/>
                  <a:pt x="4103726" y="2124760"/>
                </a:cubicBezTo>
                <a:cubicBezTo>
                  <a:pt x="4138763" y="2362149"/>
                  <a:pt x="4033094" y="2479779"/>
                  <a:pt x="4103726" y="2722349"/>
                </a:cubicBezTo>
                <a:cubicBezTo>
                  <a:pt x="4174358" y="2964919"/>
                  <a:pt x="4063653" y="2993335"/>
                  <a:pt x="4103726" y="3142874"/>
                </a:cubicBezTo>
                <a:cubicBezTo>
                  <a:pt x="4143799" y="3292413"/>
                  <a:pt x="4092923" y="3442714"/>
                  <a:pt x="4103726" y="3696197"/>
                </a:cubicBezTo>
                <a:cubicBezTo>
                  <a:pt x="4114529" y="3949680"/>
                  <a:pt x="4036475" y="4062458"/>
                  <a:pt x="4103726" y="4426583"/>
                </a:cubicBezTo>
                <a:cubicBezTo>
                  <a:pt x="3927008" y="4475561"/>
                  <a:pt x="3795299" y="4420298"/>
                  <a:pt x="3517479" y="4426583"/>
                </a:cubicBezTo>
                <a:cubicBezTo>
                  <a:pt x="3239659" y="4432868"/>
                  <a:pt x="3137479" y="4394694"/>
                  <a:pt x="2849158" y="4426583"/>
                </a:cubicBezTo>
                <a:cubicBezTo>
                  <a:pt x="2560837" y="4458472"/>
                  <a:pt x="2471809" y="4394864"/>
                  <a:pt x="2262912" y="4426583"/>
                </a:cubicBezTo>
                <a:cubicBezTo>
                  <a:pt x="2054015" y="4458302"/>
                  <a:pt x="1989468" y="4374673"/>
                  <a:pt x="1799777" y="4426583"/>
                </a:cubicBezTo>
                <a:cubicBezTo>
                  <a:pt x="1610087" y="4478493"/>
                  <a:pt x="1455161" y="4400688"/>
                  <a:pt x="1295605" y="4426583"/>
                </a:cubicBezTo>
                <a:cubicBezTo>
                  <a:pt x="1136049" y="4452478"/>
                  <a:pt x="866042" y="4423817"/>
                  <a:pt x="627284" y="4426583"/>
                </a:cubicBezTo>
                <a:cubicBezTo>
                  <a:pt x="388526" y="4429349"/>
                  <a:pt x="155706" y="4382675"/>
                  <a:pt x="0" y="4426583"/>
                </a:cubicBezTo>
                <a:cubicBezTo>
                  <a:pt x="-22441" y="4301006"/>
                  <a:pt x="51631" y="4158527"/>
                  <a:pt x="0" y="3961792"/>
                </a:cubicBezTo>
                <a:cubicBezTo>
                  <a:pt x="-51631" y="3765057"/>
                  <a:pt x="30911" y="3657539"/>
                  <a:pt x="0" y="3452735"/>
                </a:cubicBezTo>
                <a:cubicBezTo>
                  <a:pt x="-30911" y="3247931"/>
                  <a:pt x="6683" y="3233433"/>
                  <a:pt x="0" y="3032209"/>
                </a:cubicBezTo>
                <a:cubicBezTo>
                  <a:pt x="-6683" y="2830985"/>
                  <a:pt x="34988" y="2803175"/>
                  <a:pt x="0" y="2611684"/>
                </a:cubicBezTo>
                <a:cubicBezTo>
                  <a:pt x="-34988" y="2420194"/>
                  <a:pt x="49214" y="2238713"/>
                  <a:pt x="0" y="2014095"/>
                </a:cubicBezTo>
                <a:cubicBezTo>
                  <a:pt x="-49214" y="1789477"/>
                  <a:pt x="715" y="1662921"/>
                  <a:pt x="0" y="1549304"/>
                </a:cubicBezTo>
                <a:cubicBezTo>
                  <a:pt x="-715" y="1435687"/>
                  <a:pt x="50890" y="1075018"/>
                  <a:pt x="0" y="907450"/>
                </a:cubicBezTo>
                <a:cubicBezTo>
                  <a:pt x="-50890" y="739882"/>
                  <a:pt x="1979" y="194651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626A2-60FC-2E4F-BEDD-06BD086A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1" y="571512"/>
            <a:ext cx="3808268" cy="1653927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Next, cut along the brown line and stick the matching keywords and definitions into your glossary together: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9DB5FB-E6E9-1240-B4E8-E5C00F54566B}"/>
              </a:ext>
            </a:extLst>
          </p:cNvPr>
          <p:cNvSpPr txBox="1"/>
          <p:nvPr/>
        </p:nvSpPr>
        <p:spPr>
          <a:xfrm>
            <a:off x="1653861" y="2562188"/>
            <a:ext cx="2523727" cy="191328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lvl="0"/>
            <a:r>
              <a:rPr lang="en-GB" b="1" dirty="0">
                <a:solidFill>
                  <a:schemeClr val="accent4"/>
                </a:solidFill>
              </a:rPr>
              <a:t>Israeli settler</a:t>
            </a:r>
            <a:endParaRPr lang="en-GB" dirty="0">
              <a:solidFill>
                <a:schemeClr val="accent4"/>
              </a:solidFill>
            </a:endParaRPr>
          </a:p>
          <a:p>
            <a:r>
              <a:rPr lang="en-GB" dirty="0">
                <a:solidFill>
                  <a:schemeClr val="accent4"/>
                </a:solidFill>
              </a:rPr>
              <a:t>___________________</a:t>
            </a:r>
          </a:p>
          <a:p>
            <a:pPr marL="12700" lvl="2"/>
            <a:endParaRPr lang="en-GB" dirty="0"/>
          </a:p>
          <a:p>
            <a:pPr marL="12700" lvl="2"/>
            <a:r>
              <a:rPr lang="en-GB" dirty="0"/>
              <a:t>The establishment of small communities </a:t>
            </a:r>
          </a:p>
          <a:p>
            <a:pPr lvl="0"/>
            <a:endParaRPr lang="en-GB" dirty="0"/>
          </a:p>
        </p:txBody>
      </p:sp>
      <p:pic>
        <p:nvPicPr>
          <p:cNvPr id="10" name="Graphic 9" descr="Scissors outline">
            <a:extLst>
              <a:ext uri="{FF2B5EF4-FFF2-40B4-BE49-F238E27FC236}">
                <a16:creationId xmlns:a16="http://schemas.microsoft.com/office/drawing/2014/main" id="{18738B45-415C-EE47-81F2-1511E668C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77108">
            <a:off x="3530737" y="2636357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3D1FE0-50B7-2D4D-A90A-D4F938C9ACCE}"/>
              </a:ext>
            </a:extLst>
          </p:cNvPr>
          <p:cNvSpPr txBox="1"/>
          <p:nvPr/>
        </p:nvSpPr>
        <p:spPr>
          <a:xfrm>
            <a:off x="4830771" y="6121502"/>
            <a:ext cx="2327330" cy="49319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lvl="0"/>
            <a:r>
              <a:rPr lang="en-GB" b="1" dirty="0">
                <a:solidFill>
                  <a:schemeClr val="accent4"/>
                </a:solidFill>
              </a:rPr>
              <a:t>Israeli settler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C0593A-DEBA-DF49-A559-5AE2FA9BD880}"/>
              </a:ext>
            </a:extLst>
          </p:cNvPr>
          <p:cNvSpPr txBox="1"/>
          <p:nvPr/>
        </p:nvSpPr>
        <p:spPr>
          <a:xfrm>
            <a:off x="1925537" y="5470832"/>
            <a:ext cx="2523727" cy="127995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lvl="0"/>
            <a:r>
              <a:rPr lang="en-GB" dirty="0"/>
              <a:t>Someone with Israeli citizenship who makes a home on Palestinian land</a:t>
            </a:r>
          </a:p>
        </p:txBody>
      </p:sp>
      <p:pic>
        <p:nvPicPr>
          <p:cNvPr id="14" name="Graphic 13" descr="Arrow Right with solid fill">
            <a:extLst>
              <a:ext uri="{FF2B5EF4-FFF2-40B4-BE49-F238E27FC236}">
                <a16:creationId xmlns:a16="http://schemas.microsoft.com/office/drawing/2014/main" id="{A1C4A56A-EEBB-2B4A-80F7-671432BFD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3846" y="5998821"/>
            <a:ext cx="401782" cy="6158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641333-5FAB-B64B-8A83-285098BB0530}"/>
              </a:ext>
            </a:extLst>
          </p:cNvPr>
          <p:cNvSpPr txBox="1"/>
          <p:nvPr/>
        </p:nvSpPr>
        <p:spPr>
          <a:xfrm>
            <a:off x="7323238" y="4013025"/>
            <a:ext cx="2961741" cy="49319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lvl="0"/>
            <a:r>
              <a:rPr lang="en-GB" b="1" dirty="0">
                <a:solidFill>
                  <a:schemeClr val="accent4"/>
                </a:solidFill>
              </a:rPr>
              <a:t>Fourth Geneva Convention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D39D59-5DF6-6748-84EA-52C28B1488D1}"/>
              </a:ext>
            </a:extLst>
          </p:cNvPr>
          <p:cNvSpPr txBox="1"/>
          <p:nvPr/>
        </p:nvSpPr>
        <p:spPr>
          <a:xfrm>
            <a:off x="7359470" y="4762765"/>
            <a:ext cx="2523727" cy="1957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r>
              <a:rPr lang="en-GB" dirty="0"/>
              <a:t>The establishment of an Israeli community on Palestinian land, which violates the Fourth Geneva Convention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3800F9-9FFD-B34E-B258-2AF7C452726F}"/>
              </a:ext>
            </a:extLst>
          </p:cNvPr>
          <p:cNvSpPr txBox="1"/>
          <p:nvPr/>
        </p:nvSpPr>
        <p:spPr>
          <a:xfrm>
            <a:off x="7323238" y="1376119"/>
            <a:ext cx="2523727" cy="49319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lvl="0"/>
            <a:r>
              <a:rPr lang="en-GB" b="1" dirty="0">
                <a:solidFill>
                  <a:schemeClr val="accent4"/>
                </a:solidFill>
              </a:rPr>
              <a:t>West Bank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907587-5A23-6A43-8535-8EDF1D3963B5}"/>
              </a:ext>
            </a:extLst>
          </p:cNvPr>
          <p:cNvSpPr txBox="1"/>
          <p:nvPr/>
        </p:nvSpPr>
        <p:spPr>
          <a:xfrm>
            <a:off x="7426694" y="2263338"/>
            <a:ext cx="1663327" cy="145972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lvl="0"/>
            <a:r>
              <a:rPr lang="en-GB" dirty="0"/>
              <a:t>Laws on the relationships between countries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D59C0C-03C9-6C48-8C43-84173C293758}"/>
              </a:ext>
            </a:extLst>
          </p:cNvPr>
          <p:cNvSpPr txBox="1"/>
          <p:nvPr/>
        </p:nvSpPr>
        <p:spPr>
          <a:xfrm>
            <a:off x="10284979" y="5470832"/>
            <a:ext cx="1619840" cy="61587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Illegal Israeli settlement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2F9F4E-D658-9F4C-AB78-63DA84B47DF2}"/>
              </a:ext>
            </a:extLst>
          </p:cNvPr>
          <p:cNvSpPr txBox="1"/>
          <p:nvPr/>
        </p:nvSpPr>
        <p:spPr>
          <a:xfrm>
            <a:off x="9233377" y="323084"/>
            <a:ext cx="2523727" cy="49319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lvl="0"/>
            <a:r>
              <a:rPr lang="en-GB" b="1" dirty="0">
                <a:solidFill>
                  <a:schemeClr val="accent4"/>
                </a:solidFill>
              </a:rPr>
              <a:t>Settlements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4E940F-CBDB-BF4F-9428-CC7271DF8BA9}"/>
              </a:ext>
            </a:extLst>
          </p:cNvPr>
          <p:cNvSpPr txBox="1"/>
          <p:nvPr/>
        </p:nvSpPr>
        <p:spPr>
          <a:xfrm>
            <a:off x="6427481" y="239125"/>
            <a:ext cx="2523727" cy="66111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marL="12700" lvl="2"/>
            <a:r>
              <a:rPr lang="en-GB" dirty="0"/>
              <a:t>The establishment of small communities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09DF85-72D7-1A46-8428-C65F84C402E3}"/>
              </a:ext>
            </a:extLst>
          </p:cNvPr>
          <p:cNvSpPr txBox="1"/>
          <p:nvPr/>
        </p:nvSpPr>
        <p:spPr>
          <a:xfrm>
            <a:off x="4634852" y="1071690"/>
            <a:ext cx="2523249" cy="156578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marL="12700" lvl="2"/>
            <a:r>
              <a:rPr lang="en-GB" dirty="0"/>
              <a:t>The area of Palestine-Israel which came under Jordanian control as a consequence of the Arab-Israeli War of 1948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3B87BC-3697-EC49-BB7D-D4AA368B27AC}"/>
              </a:ext>
            </a:extLst>
          </p:cNvPr>
          <p:cNvSpPr txBox="1"/>
          <p:nvPr/>
        </p:nvSpPr>
        <p:spPr>
          <a:xfrm>
            <a:off x="9525395" y="2780388"/>
            <a:ext cx="2329763" cy="3865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lvl="0"/>
            <a:r>
              <a:rPr lang="en-GB" b="1" dirty="0">
                <a:solidFill>
                  <a:schemeClr val="accent4"/>
                </a:solidFill>
              </a:rPr>
              <a:t>International law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FA9344-EB18-484B-9084-9A5C8EDC737C}"/>
              </a:ext>
            </a:extLst>
          </p:cNvPr>
          <p:cNvSpPr txBox="1"/>
          <p:nvPr/>
        </p:nvSpPr>
        <p:spPr>
          <a:xfrm>
            <a:off x="4655109" y="3913900"/>
            <a:ext cx="2523727" cy="118463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lvl="0"/>
            <a:r>
              <a:rPr lang="en-GB" dirty="0"/>
              <a:t>An agreement about how civilians should be treated in war zones, from 1950</a:t>
            </a:r>
          </a:p>
        </p:txBody>
      </p:sp>
      <p:pic>
        <p:nvPicPr>
          <p:cNvPr id="28" name="Graphic 27" descr="Arrow Right with solid fill">
            <a:extLst>
              <a:ext uri="{FF2B5EF4-FFF2-40B4-BE49-F238E27FC236}">
                <a16:creationId xmlns:a16="http://schemas.microsoft.com/office/drawing/2014/main" id="{349407E5-BCE3-9D48-96C1-E7D23292B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6833" y="226473"/>
            <a:ext cx="401782" cy="615875"/>
          </a:xfrm>
          <a:prstGeom prst="rect">
            <a:avLst/>
          </a:prstGeom>
        </p:spPr>
      </p:pic>
      <p:pic>
        <p:nvPicPr>
          <p:cNvPr id="29" name="Graphic 28" descr="Arrow Right with solid fill">
            <a:extLst>
              <a:ext uri="{FF2B5EF4-FFF2-40B4-BE49-F238E27FC236}">
                <a16:creationId xmlns:a16="http://schemas.microsoft.com/office/drawing/2014/main" id="{5F75D8DA-6E50-9942-8B2A-2F1B6AAAF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0032" y="1422290"/>
            <a:ext cx="401782" cy="615875"/>
          </a:xfrm>
          <a:prstGeom prst="rect">
            <a:avLst/>
          </a:prstGeom>
        </p:spPr>
      </p:pic>
      <p:pic>
        <p:nvPicPr>
          <p:cNvPr id="30" name="Graphic 29" descr="Arrow Right with solid fill">
            <a:extLst>
              <a:ext uri="{FF2B5EF4-FFF2-40B4-BE49-F238E27FC236}">
                <a16:creationId xmlns:a16="http://schemas.microsoft.com/office/drawing/2014/main" id="{B2870CB5-805E-FA40-AC70-8157F613C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0499" y="2676133"/>
            <a:ext cx="401782" cy="615875"/>
          </a:xfrm>
          <a:prstGeom prst="rect">
            <a:avLst/>
          </a:prstGeom>
        </p:spPr>
      </p:pic>
      <p:pic>
        <p:nvPicPr>
          <p:cNvPr id="31" name="Graphic 30" descr="Arrow Right with solid fill">
            <a:extLst>
              <a:ext uri="{FF2B5EF4-FFF2-40B4-BE49-F238E27FC236}">
                <a16:creationId xmlns:a16="http://schemas.microsoft.com/office/drawing/2014/main" id="{50326BC1-D3C6-9D43-A6B1-07DF1C046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7688" y="4081863"/>
            <a:ext cx="401782" cy="615875"/>
          </a:xfrm>
          <a:prstGeom prst="rect">
            <a:avLst/>
          </a:prstGeom>
        </p:spPr>
      </p:pic>
      <p:pic>
        <p:nvPicPr>
          <p:cNvPr id="32" name="Graphic 31" descr="Arrow Right with solid fill">
            <a:extLst>
              <a:ext uri="{FF2B5EF4-FFF2-40B4-BE49-F238E27FC236}">
                <a16:creationId xmlns:a16="http://schemas.microsoft.com/office/drawing/2014/main" id="{60146DAD-A768-5446-80B0-4BA1544BC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3197" y="5409492"/>
            <a:ext cx="401782" cy="6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4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F7891-4B8E-C64B-B76B-8135848B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/>
              <a:t>Recap: in pairs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AC875-A627-6249-B1D8-C7EA403A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2248"/>
            <a:ext cx="6511160" cy="42519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Where is the West Bank on this map of </a:t>
            </a:r>
            <a:r>
              <a:rPr lang="en-GB" dirty="0">
                <a:solidFill>
                  <a:srgbClr val="C5B7CB"/>
                </a:solidFill>
              </a:rPr>
              <a:t>Palestine-Israel</a:t>
            </a:r>
            <a:r>
              <a:rPr lang="en-GB" dirty="0"/>
              <a:t> from Lesson 1?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happened to the West Bank in 1948 and 1967? </a:t>
            </a:r>
          </a:p>
          <a:p>
            <a:endParaRPr lang="en-GB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68C5276-D135-6F45-9B3F-5493B326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339" y="289134"/>
            <a:ext cx="4612195" cy="6303333"/>
          </a:xfrm>
          <a:prstGeom prst="rect">
            <a:avLst/>
          </a:prstGeom>
        </p:spPr>
      </p:pic>
      <p:pic>
        <p:nvPicPr>
          <p:cNvPr id="7" name="Picture 2" descr="BBC News | In Depth | World | Israel and the Palestinians">
            <a:extLst>
              <a:ext uri="{FF2B5EF4-FFF2-40B4-BE49-F238E27FC236}">
                <a16:creationId xmlns:a16="http://schemas.microsoft.com/office/drawing/2014/main" id="{C4BF4549-C08D-254F-AA0F-D566F4E1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61" y="3939527"/>
            <a:ext cx="2349937" cy="2232622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alestine and Israel: Mapping an annexation | Infographic News | Al Jazeera">
            <a:extLst>
              <a:ext uri="{FF2B5EF4-FFF2-40B4-BE49-F238E27FC236}">
                <a16:creationId xmlns:a16="http://schemas.microsoft.com/office/drawing/2014/main" id="{BCA59AE0-60D0-B442-9AB3-4CD1F978A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95739" y="4196181"/>
            <a:ext cx="4041230" cy="227319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E5FDAE-4FD5-FB43-9209-7A17B3CF817C}"/>
              </a:ext>
            </a:extLst>
          </p:cNvPr>
          <p:cNvSpPr txBox="1"/>
          <p:nvPr/>
        </p:nvSpPr>
        <p:spPr>
          <a:xfrm>
            <a:off x="433960" y="6141726"/>
            <a:ext cx="2357361" cy="584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Under Jordanian control, </a:t>
            </a:r>
          </a:p>
          <a:p>
            <a:pPr algn="ctr"/>
            <a:r>
              <a:rPr lang="en-GB" sz="1600" dirty="0"/>
              <a:t>1949-1967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BCA9F8-6367-5146-A0C6-B945C992C377}"/>
              </a:ext>
            </a:extLst>
          </p:cNvPr>
          <p:cNvSpPr txBox="1"/>
          <p:nvPr/>
        </p:nvSpPr>
        <p:spPr>
          <a:xfrm>
            <a:off x="3095739" y="6466006"/>
            <a:ext cx="404123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Israel occupied the West Bank in 1967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CC79F3-FF4F-664F-9637-3EBFEE2CFFED}"/>
              </a:ext>
            </a:extLst>
          </p:cNvPr>
          <p:cNvSpPr/>
          <p:nvPr/>
        </p:nvSpPr>
        <p:spPr>
          <a:xfrm rot="21157220">
            <a:off x="4987867" y="268796"/>
            <a:ext cx="3554969" cy="1163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AB8629-AED2-9645-961C-AF4077735C1B}"/>
              </a:ext>
            </a:extLst>
          </p:cNvPr>
          <p:cNvSpPr txBox="1"/>
          <p:nvPr/>
        </p:nvSpPr>
        <p:spPr>
          <a:xfrm rot="21157220">
            <a:off x="5018759" y="434415"/>
            <a:ext cx="24410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Extension question: why is it called the West Bank? Hint:</a:t>
            </a:r>
          </a:p>
        </p:txBody>
      </p:sp>
      <p:pic>
        <p:nvPicPr>
          <p:cNvPr id="16" name="Picture 2" descr="Gold Black Compass Stock Illustration - Download Image Now - iStock">
            <a:extLst>
              <a:ext uri="{FF2B5EF4-FFF2-40B4-BE49-F238E27FC236}">
                <a16:creationId xmlns:a16="http://schemas.microsoft.com/office/drawing/2014/main" id="{BFE82746-6901-F749-9CF5-FB1A4E990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54" y="196933"/>
            <a:ext cx="908840" cy="9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Gold Black Compass Stock Illustration - Download Image Now - iStock">
            <a:extLst>
              <a:ext uri="{FF2B5EF4-FFF2-40B4-BE49-F238E27FC236}">
                <a16:creationId xmlns:a16="http://schemas.microsoft.com/office/drawing/2014/main" id="{635C1811-7CA7-3E40-833B-9D012AAF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247" y="3718929"/>
            <a:ext cx="623584" cy="6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246EC41-8E46-DD48-A8EE-E78D584C213C}"/>
              </a:ext>
            </a:extLst>
          </p:cNvPr>
          <p:cNvCxnSpPr/>
          <p:nvPr/>
        </p:nvCxnSpPr>
        <p:spPr>
          <a:xfrm flipH="1">
            <a:off x="11077128" y="4030721"/>
            <a:ext cx="3691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1212339-D2DA-2441-BDC2-28FD1BF7D217}"/>
              </a:ext>
            </a:extLst>
          </p:cNvPr>
          <p:cNvSpPr txBox="1"/>
          <p:nvPr/>
        </p:nvSpPr>
        <p:spPr>
          <a:xfrm>
            <a:off x="11036426" y="3759859"/>
            <a:ext cx="675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</a:rPr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val="36950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FDE7-FCC2-0C4A-BDFE-DEC5E3815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09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3"/>
                </a:solidFill>
              </a:rPr>
              <a:t>16b. Illegal Israeli settlements in the West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794C7-E967-9E40-B6A8-A4F1F25B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3" y="1411876"/>
            <a:ext cx="751962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i="1" dirty="0"/>
              <a:t>What is an illegal Israeli settlement? </a:t>
            </a:r>
          </a:p>
          <a:p>
            <a:pPr lvl="1"/>
            <a:r>
              <a:rPr lang="en-GB" dirty="0"/>
              <a:t>The establishment of an </a:t>
            </a:r>
            <a:r>
              <a:rPr lang="en-GB" b="1" dirty="0"/>
              <a:t>Israeli community </a:t>
            </a:r>
            <a:r>
              <a:rPr lang="en-GB" dirty="0"/>
              <a:t>on </a:t>
            </a:r>
            <a:r>
              <a:rPr lang="en-GB" b="1" dirty="0"/>
              <a:t>Palestinian land</a:t>
            </a:r>
            <a:r>
              <a:rPr lang="en-GB" dirty="0"/>
              <a:t>. This violates international law</a:t>
            </a:r>
          </a:p>
          <a:p>
            <a:pPr marL="0" indent="0">
              <a:buNone/>
            </a:pPr>
            <a:r>
              <a:rPr lang="en-GB" sz="2400" i="1" dirty="0"/>
              <a:t>How many are there? </a:t>
            </a:r>
          </a:p>
          <a:p>
            <a:pPr lvl="1"/>
            <a:r>
              <a:rPr lang="en-GB" dirty="0"/>
              <a:t>In May 2021 there were </a:t>
            </a:r>
            <a:r>
              <a:rPr lang="en-GB" b="1" dirty="0"/>
              <a:t>250 settlements</a:t>
            </a:r>
            <a:r>
              <a:rPr lang="en-GB" dirty="0"/>
              <a:t> across the West Bank and East Jerusalem, home to between </a:t>
            </a:r>
            <a:r>
              <a:rPr lang="en-GB" b="1" dirty="0"/>
              <a:t>600,000 and 750,000 Israeli settlers</a:t>
            </a:r>
            <a:endParaRPr lang="en-GB" dirty="0"/>
          </a:p>
          <a:p>
            <a:pPr marL="0" indent="0">
              <a:buNone/>
            </a:pPr>
            <a:r>
              <a:rPr lang="en-GB" sz="2300" i="1" dirty="0"/>
              <a:t>Working independently, read the information above and write down </a:t>
            </a:r>
            <a:r>
              <a:rPr lang="en-GB" sz="2300" b="1" i="1" dirty="0"/>
              <a:t>two or three things </a:t>
            </a:r>
            <a:r>
              <a:rPr lang="en-GB" sz="2300" i="1" dirty="0"/>
              <a:t>you want to know about illegal Israeli settlements. Then stick this sheet into your book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500" dirty="0"/>
              <a:t>_______________________________________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500" dirty="0"/>
              <a:t>_______________________________________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500" dirty="0"/>
              <a:t>_______________________________________</a:t>
            </a:r>
          </a:p>
          <a:p>
            <a:pPr marL="914400" lvl="1" indent="-457200">
              <a:buFont typeface="+mj-lt"/>
              <a:buAutoNum type="arabicPeriod"/>
            </a:pPr>
            <a:endParaRPr lang="en-GB" sz="2500" dirty="0"/>
          </a:p>
          <a:p>
            <a:pPr marL="914400" lvl="1" indent="-457200">
              <a:buFont typeface="+mj-lt"/>
              <a:buAutoNum type="arabicPeriod"/>
            </a:pPr>
            <a:endParaRPr lang="en-GB" sz="2500" dirty="0"/>
          </a:p>
          <a:p>
            <a:pPr lvl="1"/>
            <a:endParaRPr lang="en-GB" dirty="0"/>
          </a:p>
        </p:txBody>
      </p:sp>
      <p:pic>
        <p:nvPicPr>
          <p:cNvPr id="4" name="Picture 3" descr="US says Israeli settlements no longer considered illegal in dramatic shift  | Israel | The Guardian">
            <a:extLst>
              <a:ext uri="{FF2B5EF4-FFF2-40B4-BE49-F238E27FC236}">
                <a16:creationId xmlns:a16="http://schemas.microsoft.com/office/drawing/2014/main" id="{A71D534D-73EA-E84F-92B8-4F702FD4E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4737" y="3857621"/>
            <a:ext cx="3227705" cy="242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economics at the heart of Israeli settlements | Middle East Eye">
            <a:extLst>
              <a:ext uri="{FF2B5EF4-FFF2-40B4-BE49-F238E27FC236}">
                <a16:creationId xmlns:a16="http://schemas.microsoft.com/office/drawing/2014/main" id="{C5186F96-6AE9-3649-9219-ED3773D60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91" y="1421486"/>
            <a:ext cx="3421598" cy="228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3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838F6-1ADC-D749-BAF0-D902FAE2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 you want to know about illegal Israeli settlements?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F21C1B45-A9F2-744B-8682-6C906CFBC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6139" y="1390590"/>
            <a:ext cx="3647660" cy="364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8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PPT" id="{928B64B4-EE8A-B24C-9EFB-80711E0726FE}" vid="{41CFEAAB-C0BE-ED4F-AA8F-D735C36EB6E3}"/>
    </a:ext>
  </a:extLst>
</a:theme>
</file>

<file path=ppt/theme/theme4.xml><?xml version="1.0" encoding="utf-8"?>
<a:theme xmlns:a="http://schemas.openxmlformats.org/drawingml/2006/main" name="3_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PPT" id="{928B64B4-EE8A-B24C-9EFB-80711E0726FE}" vid="{41CFEAAB-C0BE-ED4F-AA8F-D735C36EB6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1889</Words>
  <Application>Microsoft Macintosh PowerPoint</Application>
  <PresentationFormat>Widescreen</PresentationFormat>
  <Paragraphs>213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Bodoni 72 Book</vt:lpstr>
      <vt:lpstr>Calibri</vt:lpstr>
      <vt:lpstr>Calibri Light</vt:lpstr>
      <vt:lpstr>Century Gothic</vt:lpstr>
      <vt:lpstr>Times</vt:lpstr>
      <vt:lpstr>Times New Roman</vt:lpstr>
      <vt:lpstr>Wingdings</vt:lpstr>
      <vt:lpstr>Office Theme</vt:lpstr>
      <vt:lpstr>1_Office Theme</vt:lpstr>
      <vt:lpstr>2_Office Theme</vt:lpstr>
      <vt:lpstr>3_Office Theme</vt:lpstr>
      <vt:lpstr>Using the pictures above, what do you think today’s lesson is about?</vt:lpstr>
      <vt:lpstr>PowerPoint Presentation</vt:lpstr>
      <vt:lpstr>What is the impact of illegal Israeli settlements in the West Bank? </vt:lpstr>
      <vt:lpstr>Learning objectives</vt:lpstr>
      <vt:lpstr>16a. Keywords activity  In small groups, cut out these cards and match up the keywords with the definitions, like this:</vt:lpstr>
      <vt:lpstr>Next, cut along the brown line and stick the matching keywords and definitions into your glossary together:</vt:lpstr>
      <vt:lpstr>Recap: in pairs</vt:lpstr>
      <vt:lpstr>16b. Illegal Israeli settlements in the West Bank</vt:lpstr>
      <vt:lpstr> What do you want to know about illegal Israeli settlements?</vt:lpstr>
      <vt:lpstr>Why do people choose to settle in the occupied West Bank? </vt:lpstr>
      <vt:lpstr>Why are settlements illegal?</vt:lpstr>
      <vt:lpstr>What does the UN say about Israeli settlements? </vt:lpstr>
      <vt:lpstr>16c. Fill in the blanks using these words:</vt:lpstr>
      <vt:lpstr>What is the impact of illegal Israeli settlements on Palestinians in the West Bank?</vt:lpstr>
      <vt:lpstr>1 of 250 illegal Israeli settlements across the West Bank</vt:lpstr>
      <vt:lpstr>Some of the impacts on Palestinians</vt:lpstr>
      <vt:lpstr>PowerPoint Presentation</vt:lpstr>
      <vt:lpstr>Case study: Hebron</vt:lpstr>
      <vt:lpstr>Life in Hebron</vt:lpstr>
      <vt:lpstr>PowerPoint Presentation</vt:lpstr>
      <vt:lpstr>16d. Debate  You are now going to be assigned a partner. You and your partner are either ‘support’ or ‘opposition’ to illegal Israeli settlements. You can spend a few minutes preparing your argument  Then you will join with another pair and have a debate about this  What can you use from this lesson and previous lessons to support your argument? </vt:lpstr>
      <vt:lpstr>How did you find this debate?</vt:lpstr>
      <vt:lpstr>Food for thought</vt:lpstr>
      <vt:lpstr>Homework</vt:lpstr>
      <vt:lpstr>Plenary  Answer this question with the person next to you:  what 3 things have you learnt today about illegal Israeli settlements in the West Bank?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16</dc:title>
  <dc:subject/>
  <dc:creator>Kelsted, Charlotte</dc:creator>
  <cp:keywords/>
  <dc:description/>
  <cp:lastModifiedBy>Kelsted, Charlotte</cp:lastModifiedBy>
  <cp:revision>322</cp:revision>
  <dcterms:created xsi:type="dcterms:W3CDTF">2021-12-02T15:53:49Z</dcterms:created>
  <dcterms:modified xsi:type="dcterms:W3CDTF">2021-12-23T08:55:19Z</dcterms:modified>
  <cp:category/>
</cp:coreProperties>
</file>